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81" r:id="rId2"/>
    <p:sldId id="286" r:id="rId3"/>
    <p:sldId id="288" r:id="rId4"/>
    <p:sldId id="257" r:id="rId5"/>
    <p:sldId id="268" r:id="rId6"/>
    <p:sldId id="265" r:id="rId7"/>
    <p:sldId id="300" r:id="rId8"/>
    <p:sldId id="270" r:id="rId9"/>
    <p:sldId id="290" r:id="rId10"/>
    <p:sldId id="302" r:id="rId11"/>
    <p:sldId id="301" r:id="rId12"/>
    <p:sldId id="303" r:id="rId13"/>
    <p:sldId id="283" r:id="rId14"/>
    <p:sldId id="309" r:id="rId15"/>
    <p:sldId id="313" r:id="rId16"/>
    <p:sldId id="310" r:id="rId17"/>
    <p:sldId id="316" r:id="rId18"/>
    <p:sldId id="317" r:id="rId19"/>
    <p:sldId id="311" r:id="rId20"/>
    <p:sldId id="312" r:id="rId21"/>
    <p:sldId id="305" r:id="rId22"/>
    <p:sldId id="314" r:id="rId23"/>
    <p:sldId id="298" r:id="rId24"/>
    <p:sldId id="315" r:id="rId25"/>
    <p:sldId id="275" r:id="rId26"/>
    <p:sldId id="287" r:id="rId27"/>
    <p:sldId id="293" r:id="rId28"/>
    <p:sldId id="306" r:id="rId29"/>
    <p:sldId id="307" r:id="rId30"/>
  </p:sldIdLst>
  <p:sldSz cx="18288000" cy="10287000"/>
  <p:notesSz cx="6858000" cy="9144000"/>
  <p:embeddedFontLst>
    <p:embeddedFont>
      <p:font typeface="Pretendard Regular" panose="020B0600000101010101" charset="-127"/>
      <p:regular r:id="rId32"/>
    </p:embeddedFont>
    <p:embeddedFont>
      <p:font typeface="Pretendard SemiBold" panose="020B0600000101010101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B001A039-AB28-4302-A9EF-342ECE0177DC}">
          <p14:sldIdLst>
            <p14:sldId id="281"/>
            <p14:sldId id="286"/>
            <p14:sldId id="288"/>
          </p14:sldIdLst>
        </p14:section>
        <p14:section name="목차" id="{9B27B7ED-FADB-4DAC-8FB6-89560D4496C8}">
          <p14:sldIdLst>
            <p14:sldId id="257"/>
            <p14:sldId id="268"/>
          </p14:sldIdLst>
        </p14:section>
        <p14:section name="매장 매출 예측의 필요성" id="{784D4FDB-1B5A-4A91-A163-76C12C6081A7}">
          <p14:sldIdLst>
            <p14:sldId id="265"/>
          </p14:sldIdLst>
        </p14:section>
        <p14:section name="시계열" id="{2A17DE34-03CA-49F4-B949-FA1BD3865117}">
          <p14:sldIdLst>
            <p14:sldId id="300"/>
            <p14:sldId id="270"/>
            <p14:sldId id="290"/>
            <p14:sldId id="302"/>
            <p14:sldId id="301"/>
            <p14:sldId id="303"/>
            <p14:sldId id="283"/>
            <p14:sldId id="309"/>
            <p14:sldId id="313"/>
            <p14:sldId id="310"/>
            <p14:sldId id="316"/>
            <p14:sldId id="317"/>
            <p14:sldId id="311"/>
            <p14:sldId id="312"/>
            <p14:sldId id="305"/>
            <p14:sldId id="314"/>
            <p14:sldId id="298"/>
            <p14:sldId id="315"/>
            <p14:sldId id="275"/>
            <p14:sldId id="287"/>
            <p14:sldId id="293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CEFA"/>
    <a:srgbClr val="0369A9"/>
    <a:srgbClr val="787878"/>
    <a:srgbClr val="F7F7F7"/>
    <a:srgbClr val="EEEEEE"/>
    <a:srgbClr val="F9F9F9"/>
    <a:srgbClr val="DADFE2"/>
    <a:srgbClr val="F2F7FB"/>
    <a:srgbClr val="C4C4C4"/>
    <a:srgbClr val="0D6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22" autoAdjust="0"/>
  </p:normalViewPr>
  <p:slideViewPr>
    <p:cSldViewPr>
      <p:cViewPr varScale="1">
        <p:scale>
          <a:sx n="52" d="100"/>
          <a:sy n="52" d="100"/>
        </p:scale>
        <p:origin x="782" y="29"/>
      </p:cViewPr>
      <p:guideLst>
        <p:guide orient="horz" pos="328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C946B-08B3-4940-9909-316D4ABB1C25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75BE3-0065-4795-A052-683AC42C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34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F907-246A-2486-85F9-05784F48F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1E87CC-0D03-7F72-8E1E-94C78EEB2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5A21BE-0251-85E9-9409-0D71126F4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BC3D0-3ED0-464A-0E93-44467B4C6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75BE3-0065-4795-A052-683AC42CB8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0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7FA5-E6B1-08E2-29D0-878691E8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8E73E9-0C5C-D5BC-0298-71B3212B4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A7D468-97B4-1B86-7DCF-7FA3A29C5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30DCD-7CFB-F935-713B-1C57EE09F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75BE3-0065-4795-A052-683AC42CB8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0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7958-B27E-73F9-D71F-412C57918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5AC988-6CFD-2535-BD0E-3FA1EF39A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70520F-7E8E-7DAE-0A2C-3743776B8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05CB58-7413-E192-90CD-5FC83EED6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75BE3-0065-4795-A052-683AC42CB8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D7358-AD01-96B9-A11E-8E3C426F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01C8E7-8065-C8DE-AA21-320EDD0A6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B5ED1E-DA42-5920-08E3-386804E97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BD4A4-C6B4-38BB-EA93-C805D3341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75BE3-0065-4795-A052-683AC42CB8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1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75BE3-0065-4795-A052-683AC42CB8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0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F17DE-75B0-83DF-1FBE-C7CCD0FF9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77E62C-266D-35C2-E2EC-172CEE5D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181100"/>
            <a:ext cx="162052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87EC04-C214-3131-4A9E-C794C0F1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114800" y="5562600"/>
            <a:ext cx="101346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FDDDDE3-26F9-30AE-5257-5A52775CA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65241" y="-2690157"/>
            <a:ext cx="833718" cy="10439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B791BA-86EA-1C67-6E12-F84BE5E3F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6184900"/>
            <a:ext cx="8445500" cy="7874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6569E70-9F01-5EBD-26E4-AEFBF41E7BAD}"/>
              </a:ext>
            </a:extLst>
          </p:cNvPr>
          <p:cNvSpPr txBox="1"/>
          <p:nvPr/>
        </p:nvSpPr>
        <p:spPr>
          <a:xfrm>
            <a:off x="5143500" y="6337300"/>
            <a:ext cx="7988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7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KAGGLE PREDICTION COMPETITION</a:t>
            </a:r>
            <a:endParaRPr lang="ko-KR" sz="27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5B774D3-4F0D-60D6-B3C6-0FE3C09104DA}"/>
              </a:ext>
            </a:extLst>
          </p:cNvPr>
          <p:cNvSpPr txBox="1"/>
          <p:nvPr/>
        </p:nvSpPr>
        <p:spPr>
          <a:xfrm>
            <a:off x="14744700" y="673100"/>
            <a:ext cx="2476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1" spc="100" dirty="0">
                <a:solidFill>
                  <a:srgbClr val="595959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2024.10.23</a:t>
            </a:r>
            <a:endParaRPr lang="en-US" sz="2400" b="1" i="0" u="none" strike="noStrike" spc="100" dirty="0">
              <a:solidFill>
                <a:srgbClr val="59595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85BEB12-A1EF-C44E-B38C-F60955DA9D4B}"/>
              </a:ext>
            </a:extLst>
          </p:cNvPr>
          <p:cNvSpPr txBox="1"/>
          <p:nvPr/>
        </p:nvSpPr>
        <p:spPr>
          <a:xfrm>
            <a:off x="4260850" y="3098800"/>
            <a:ext cx="98425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58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시계열 분석 모델을 통한</a:t>
            </a:r>
            <a:endParaRPr lang="en-US" altLang="ko-KR" sz="5800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58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매장 식료품 판매 예측</a:t>
            </a:r>
            <a:endParaRPr lang="ko-KR" sz="580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7AA858-FC09-C099-47E2-4F019D48F62D}"/>
              </a:ext>
            </a:extLst>
          </p:cNvPr>
          <p:cNvSpPr/>
          <p:nvPr/>
        </p:nvSpPr>
        <p:spPr>
          <a:xfrm>
            <a:off x="0" y="9885082"/>
            <a:ext cx="18288000" cy="431800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F1A97EC-10A1-ADF0-A610-7EC09420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800" y="889000"/>
            <a:ext cx="1428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94B7B9-0616-1BA2-78C4-772A78876CED}"/>
              </a:ext>
            </a:extLst>
          </p:cNvPr>
          <p:cNvSpPr txBox="1"/>
          <p:nvPr/>
        </p:nvSpPr>
        <p:spPr>
          <a:xfrm>
            <a:off x="533400" y="8623620"/>
            <a:ext cx="60960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lnSpc>
                <a:spcPct val="80000"/>
              </a:lnSpc>
            </a:pPr>
            <a:r>
              <a:rPr lang="ko-KR" altLang="en-US" sz="1800" dirty="0" err="1">
                <a:latin typeface="Pretendard Regular" panose="020B0600000101010101" charset="-127"/>
                <a:ea typeface="Pretendard Regular" panose="020B0600000101010101" charset="-127"/>
              </a:rPr>
              <a:t>아이티윌</a:t>
            </a:r>
            <a:endParaRPr lang="en-US" altLang="ko-KR" sz="1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80000"/>
              </a:lnSpc>
            </a:pPr>
            <a:endParaRPr lang="en-US" altLang="ko-KR" sz="9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1800" dirty="0">
                <a:latin typeface="Pretendard Regular" panose="020B0600000101010101" charset="-127"/>
                <a:ea typeface="Pretendard Regular" panose="020B0600000101010101" charset="-127"/>
              </a:rPr>
              <a:t>서동현</a:t>
            </a:r>
            <a:r>
              <a:rPr lang="en-US" altLang="ko-KR" sz="1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00" dirty="0">
                <a:latin typeface="Pretendard Regular" panose="020B0600000101010101" charset="-127"/>
                <a:ea typeface="Pretendard Regular" panose="020B0600000101010101" charset="-127"/>
              </a:rPr>
              <a:t>유재현</a:t>
            </a:r>
            <a:br>
              <a:rPr lang="en-US" altLang="ko-KR" sz="1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800" dirty="0">
                <a:latin typeface="Pretendard Regular" panose="020B0600000101010101" charset="-127"/>
                <a:ea typeface="Pretendard Regular" panose="020B0600000101010101" charset="-127"/>
              </a:rPr>
              <a:t>이승원</a:t>
            </a:r>
            <a:r>
              <a:rPr lang="en-US" altLang="ko-KR" sz="1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00" dirty="0" err="1">
                <a:latin typeface="Pretendard Regular" panose="020B0600000101010101" charset="-127"/>
                <a:ea typeface="Pretendard Regular" panose="020B0600000101010101" charset="-127"/>
              </a:rPr>
              <a:t>문혜선</a:t>
            </a:r>
            <a:endParaRPr lang="en-US" altLang="ko-KR" sz="1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06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61286-A74D-2AEC-4B60-C2F13C5B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A9C39C-D487-B424-F31F-C1683BA97A65}"/>
              </a:ext>
            </a:extLst>
          </p:cNvPr>
          <p:cNvSpPr/>
          <p:nvPr/>
        </p:nvSpPr>
        <p:spPr>
          <a:xfrm>
            <a:off x="76200" y="1776150"/>
            <a:ext cx="18288000" cy="85186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24D11D5E-6189-FDA0-DA6E-144597540A61}"/>
              </a:ext>
            </a:extLst>
          </p:cNvPr>
          <p:cNvSpPr txBox="1"/>
          <p:nvPr/>
        </p:nvSpPr>
        <p:spPr>
          <a:xfrm>
            <a:off x="643579" y="520700"/>
            <a:ext cx="419923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A95CA8-2B64-F0FF-5B2D-EF1865713047}"/>
              </a:ext>
            </a:extLst>
          </p:cNvPr>
          <p:cNvCxnSpPr>
            <a:cxnSpLocks/>
          </p:cNvCxnSpPr>
          <p:nvPr/>
        </p:nvCxnSpPr>
        <p:spPr>
          <a:xfrm>
            <a:off x="38100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>
            <a:extLst>
              <a:ext uri="{FF2B5EF4-FFF2-40B4-BE49-F238E27FC236}">
                <a16:creationId xmlns:a16="http://schemas.microsoft.com/office/drawing/2014/main" id="{51EE5496-5439-F823-A888-7A5562520C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677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AF5A4-1E06-CF5C-35D1-277F464CF855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F762F07-4FAF-8B7A-E70E-B64DD654E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 r="882" b="4402"/>
          <a:stretch/>
        </p:blipFill>
        <p:spPr>
          <a:xfrm>
            <a:off x="1066800" y="2518066"/>
            <a:ext cx="6842854" cy="1803024"/>
          </a:xfrm>
          <a:prstGeom prst="rect">
            <a:avLst/>
          </a:prstGeom>
        </p:spPr>
      </p:pic>
      <p:pic>
        <p:nvPicPr>
          <p:cNvPr id="1125" name="그림 1124">
            <a:extLst>
              <a:ext uri="{FF2B5EF4-FFF2-40B4-BE49-F238E27FC236}">
                <a16:creationId xmlns:a16="http://schemas.microsoft.com/office/drawing/2014/main" id="{D1F41125-B9EF-62B7-BE63-356F22635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" r="685" b="3367"/>
          <a:stretch/>
        </p:blipFill>
        <p:spPr>
          <a:xfrm>
            <a:off x="1066800" y="4219204"/>
            <a:ext cx="6852012" cy="1803024"/>
          </a:xfrm>
          <a:prstGeom prst="rect">
            <a:avLst/>
          </a:prstGeom>
        </p:spPr>
      </p:pic>
      <p:sp>
        <p:nvSpPr>
          <p:cNvPr id="1127" name="TextBox 1126">
            <a:extLst>
              <a:ext uri="{FF2B5EF4-FFF2-40B4-BE49-F238E27FC236}">
                <a16:creationId xmlns:a16="http://schemas.microsoft.com/office/drawing/2014/main" id="{388FCE76-5BEE-FD6A-C7AE-298E3E6E7C07}"/>
              </a:ext>
            </a:extLst>
          </p:cNvPr>
          <p:cNvSpPr txBox="1"/>
          <p:nvPr/>
        </p:nvSpPr>
        <p:spPr>
          <a:xfrm>
            <a:off x="1066800" y="2101947"/>
            <a:ext cx="2661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SemiBold" panose="020B0600000101010101" charset="-127"/>
                <a:ea typeface="Pretendard SemiBold" panose="020B0600000101010101" charset="-127"/>
              </a:rPr>
              <a:t>일자별 거래건수 그래프</a:t>
            </a:r>
            <a:endParaRPr lang="en-US" altLang="ko-KR" sz="2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130" name="그림 1129">
            <a:extLst>
              <a:ext uri="{FF2B5EF4-FFF2-40B4-BE49-F238E27FC236}">
                <a16:creationId xmlns:a16="http://schemas.microsoft.com/office/drawing/2014/main" id="{A546A1C6-6A57-4308-82C7-A5C058BB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948" y="7874154"/>
            <a:ext cx="6828566" cy="1752391"/>
          </a:xfrm>
          <a:prstGeom prst="rect">
            <a:avLst/>
          </a:prstGeom>
        </p:spPr>
      </p:pic>
      <p:sp>
        <p:nvSpPr>
          <p:cNvPr id="1131" name="TextBox 1130">
            <a:extLst>
              <a:ext uri="{FF2B5EF4-FFF2-40B4-BE49-F238E27FC236}">
                <a16:creationId xmlns:a16="http://schemas.microsoft.com/office/drawing/2014/main" id="{2BEB1104-CEF3-F36A-2C17-A2C9456B39E2}"/>
              </a:ext>
            </a:extLst>
          </p:cNvPr>
          <p:cNvSpPr txBox="1"/>
          <p:nvPr/>
        </p:nvSpPr>
        <p:spPr>
          <a:xfrm>
            <a:off x="9207500" y="7474043"/>
            <a:ext cx="2661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SemiBold" panose="020B0600000101010101" charset="-127"/>
                <a:ea typeface="Pretendard SemiBold" panose="020B0600000101010101" charset="-127"/>
              </a:rPr>
              <a:t>요일별 거래건수 그래프</a:t>
            </a:r>
            <a:endParaRPr lang="en-US" altLang="ko-KR" sz="2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69D29-7911-16CB-179B-B4253F1BED98}"/>
              </a:ext>
            </a:extLst>
          </p:cNvPr>
          <p:cNvSpPr txBox="1"/>
          <p:nvPr/>
        </p:nvSpPr>
        <p:spPr>
          <a:xfrm>
            <a:off x="3869530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제공된 데이터들을 분석한 결과입니다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F21C5-3280-00C5-03B5-F9527D9BA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/>
          <a:stretch/>
        </p:blipFill>
        <p:spPr>
          <a:xfrm>
            <a:off x="9207502" y="2518066"/>
            <a:ext cx="6852012" cy="18493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410526-2AED-0F30-9675-974251127827}"/>
              </a:ext>
            </a:extLst>
          </p:cNvPr>
          <p:cNvSpPr txBox="1"/>
          <p:nvPr/>
        </p:nvSpPr>
        <p:spPr>
          <a:xfrm>
            <a:off x="9207502" y="2101947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거래량과 매출액은 강한 양의 상관관계가 있음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6A54FD2-55C1-75A3-87F4-4D8253EE27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1"/>
          <a:stretch/>
        </p:blipFill>
        <p:spPr>
          <a:xfrm>
            <a:off x="9207503" y="4889306"/>
            <a:ext cx="6852012" cy="17257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7E808E-E112-3ADE-F063-AD1A13BFBC13}"/>
              </a:ext>
            </a:extLst>
          </p:cNvPr>
          <p:cNvSpPr txBox="1"/>
          <p:nvPr/>
        </p:nvSpPr>
        <p:spPr>
          <a:xfrm>
            <a:off x="9230948" y="6675240"/>
            <a:ext cx="1699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sz="1400" dirty="0"/>
              <a:t>거래 건수에서 확인 가능하듯이 </a:t>
            </a:r>
            <a:r>
              <a:rPr lang="en-US" altLang="ko-KR" sz="1400" dirty="0"/>
              <a:t>sales </a:t>
            </a:r>
            <a:r>
              <a:rPr lang="ko-KR" altLang="en-US" sz="1400" dirty="0"/>
              <a:t>그래프에서도 </a:t>
            </a:r>
            <a:endParaRPr lang="en-US" altLang="ko-KR" sz="1400" dirty="0"/>
          </a:p>
          <a:p>
            <a:r>
              <a:rPr lang="en-US" altLang="ko-KR" sz="1400" dirty="0"/>
              <a:t>20, 21, 22, 29, 36, 42, 52 and 53</a:t>
            </a:r>
            <a:r>
              <a:rPr lang="ko-KR" altLang="en-US" sz="1400" dirty="0"/>
              <a:t>의 데이터가 </a:t>
            </a:r>
            <a:r>
              <a:rPr lang="en-US" altLang="ko-KR" sz="1400" dirty="0"/>
              <a:t>2013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월부터 시작하지 않는 것을 확인 할 수 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6BDC5-92ED-94EF-E229-78DCA289E87A}"/>
              </a:ext>
            </a:extLst>
          </p:cNvPr>
          <p:cNvSpPr txBox="1"/>
          <p:nvPr/>
        </p:nvSpPr>
        <p:spPr>
          <a:xfrm>
            <a:off x="9207502" y="4513583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가게별 제품 판매량</a:t>
            </a:r>
            <a:r>
              <a:rPr lang="en-US" altLang="ko-KR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연도별 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E3E8A4-CDD4-1C2C-EEFA-50A5D85BA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>
          <a:xfrm>
            <a:off x="1066800" y="6703055"/>
            <a:ext cx="6828566" cy="1853820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D3BD07B5-385D-9455-8348-85DB51D7D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"/>
          <a:stretch/>
        </p:blipFill>
        <p:spPr>
          <a:xfrm>
            <a:off x="1066800" y="8150173"/>
            <a:ext cx="6828566" cy="1826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9080E-3FC0-7D61-6A6B-B3ADF8A27435}"/>
              </a:ext>
            </a:extLst>
          </p:cNvPr>
          <p:cNvSpPr txBox="1"/>
          <p:nvPr/>
        </p:nvSpPr>
        <p:spPr>
          <a:xfrm>
            <a:off x="1066800" y="6286500"/>
            <a:ext cx="448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SemiBold" panose="020B0600000101010101" charset="-127"/>
                <a:ea typeface="Pretendard SemiBold" panose="020B0600000101010101" charset="-127"/>
              </a:rPr>
              <a:t>오일 거래량 </a:t>
            </a:r>
            <a:r>
              <a:rPr lang="ko-KR" altLang="en-US" sz="2000" dirty="0" err="1">
                <a:latin typeface="Pretendard SemiBold" panose="020B0600000101010101" charset="-127"/>
                <a:ea typeface="Pretendard SemiBold" panose="020B0600000101010101" charset="-127"/>
              </a:rPr>
              <a:t>결측치</a:t>
            </a:r>
            <a:r>
              <a:rPr lang="ko-KR" altLang="en-US" sz="2000" dirty="0">
                <a:latin typeface="Pretendard SemiBold" panose="020B0600000101010101" charset="-127"/>
                <a:ea typeface="Pretendard SemiBold" panose="020B0600000101010101" charset="-127"/>
              </a:rPr>
              <a:t> 처리 전 후 비교 그래프</a:t>
            </a:r>
            <a:endParaRPr lang="en-US" altLang="ko-KR" sz="2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09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AD53-CE55-504A-E3E4-41624A0EF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055184-248E-C3F2-E471-92FB137739F2}"/>
              </a:ext>
            </a:extLst>
          </p:cNvPr>
          <p:cNvSpPr/>
          <p:nvPr/>
        </p:nvSpPr>
        <p:spPr>
          <a:xfrm>
            <a:off x="1" y="1776149"/>
            <a:ext cx="18288000" cy="85186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938110CB-6745-0771-9273-A93304D69BC8}"/>
              </a:ext>
            </a:extLst>
          </p:cNvPr>
          <p:cNvSpPr txBox="1"/>
          <p:nvPr/>
        </p:nvSpPr>
        <p:spPr>
          <a:xfrm>
            <a:off x="643579" y="520700"/>
            <a:ext cx="419923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8685E4-2956-37A2-620E-7C0618A9F99A}"/>
              </a:ext>
            </a:extLst>
          </p:cNvPr>
          <p:cNvCxnSpPr>
            <a:cxnSpLocks/>
          </p:cNvCxnSpPr>
          <p:nvPr/>
        </p:nvCxnSpPr>
        <p:spPr>
          <a:xfrm>
            <a:off x="38100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>
            <a:extLst>
              <a:ext uri="{FF2B5EF4-FFF2-40B4-BE49-F238E27FC236}">
                <a16:creationId xmlns:a16="http://schemas.microsoft.com/office/drawing/2014/main" id="{EB58544E-1BAC-8F3B-D349-A9557EB06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677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D4F2CE-33CA-B1B3-3D4D-D6715BAC5D51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B251E500-8019-7B29-76CB-02F1B40C9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49" y="3660635"/>
            <a:ext cx="3904451" cy="3977521"/>
          </a:xfrm>
          <a:prstGeom prst="rect">
            <a:avLst/>
          </a:prstGeom>
        </p:spPr>
      </p:pic>
      <p:sp>
        <p:nvSpPr>
          <p:cNvPr id="1133" name="TextBox 1132">
            <a:extLst>
              <a:ext uri="{FF2B5EF4-FFF2-40B4-BE49-F238E27FC236}">
                <a16:creationId xmlns:a16="http://schemas.microsoft.com/office/drawing/2014/main" id="{107CE158-3A99-47FA-C8EE-ACE0D513CBF3}"/>
              </a:ext>
            </a:extLst>
          </p:cNvPr>
          <p:cNvSpPr txBox="1"/>
          <p:nvPr/>
        </p:nvSpPr>
        <p:spPr>
          <a:xfrm>
            <a:off x="5833650" y="3167780"/>
            <a:ext cx="2661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제품간 상관관계 </a:t>
            </a:r>
            <a:r>
              <a:rPr lang="ko-KR" altLang="en-US" dirty="0" err="1">
                <a:latin typeface="Pretendard SemiBold" panose="020B0600000101010101" charset="-127"/>
                <a:ea typeface="Pretendard SemiBold" panose="020B0600000101010101" charset="-127"/>
              </a:rPr>
              <a:t>히트맵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135" name="그림 1134">
            <a:extLst>
              <a:ext uri="{FF2B5EF4-FFF2-40B4-BE49-F238E27FC236}">
                <a16:creationId xmlns:a16="http://schemas.microsoft.com/office/drawing/2014/main" id="{07DB0E71-1D9B-F68C-7EA9-F70A2DE07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5" y="3665446"/>
            <a:ext cx="4343724" cy="3973406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7B1AE266-5684-99D7-7BB0-DE59DAC4A697}"/>
              </a:ext>
            </a:extLst>
          </p:cNvPr>
          <p:cNvSpPr txBox="1"/>
          <p:nvPr/>
        </p:nvSpPr>
        <p:spPr>
          <a:xfrm>
            <a:off x="1412481" y="3167780"/>
            <a:ext cx="2661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가격간 상관관계 </a:t>
            </a:r>
            <a:r>
              <a:rPr lang="ko-KR" altLang="en-US" dirty="0" err="1">
                <a:latin typeface="Pretendard SemiBold" panose="020B0600000101010101" charset="-127"/>
                <a:ea typeface="Pretendard SemiBold" panose="020B0600000101010101" charset="-127"/>
              </a:rPr>
              <a:t>히트맵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37171-C556-BD9F-8878-524570527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4491" b="5340"/>
          <a:stretch/>
        </p:blipFill>
        <p:spPr>
          <a:xfrm>
            <a:off x="9526566" y="3565806"/>
            <a:ext cx="8105154" cy="21710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F5C623-0F77-13EB-5F37-8CAEE2208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 r="4429" b="5316"/>
          <a:stretch/>
        </p:blipFill>
        <p:spPr>
          <a:xfrm>
            <a:off x="9526566" y="5736827"/>
            <a:ext cx="8105154" cy="217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211AE-52D5-7FEC-74CD-277E523415D2}"/>
              </a:ext>
            </a:extLst>
          </p:cNvPr>
          <p:cNvSpPr txBox="1"/>
          <p:nvPr/>
        </p:nvSpPr>
        <p:spPr>
          <a:xfrm>
            <a:off x="9448800" y="3167780"/>
            <a:ext cx="31593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제품군별 </a:t>
            </a:r>
            <a:r>
              <a:rPr lang="en-US" altLang="ko-KR" dirty="0">
                <a:latin typeface="Pretendard SemiBold" panose="020B0600000101010101" charset="-127"/>
                <a:ea typeface="Pretendard SemiBold" panose="020B0600000101010101" charset="-127"/>
              </a:rPr>
              <a:t>sales </a:t>
            </a:r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데이터 그래프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FCB19-4C83-DB7D-672A-D58B710A9F5A}"/>
              </a:ext>
            </a:extLst>
          </p:cNvPr>
          <p:cNvSpPr txBox="1"/>
          <p:nvPr/>
        </p:nvSpPr>
        <p:spPr>
          <a:xfrm>
            <a:off x="3869530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제공된 데이터들을 분석한 결과입니다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07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1A2C-03CD-0FDA-B117-7276A2BBD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E1D2E0-6385-4887-E2AB-653F4B562A4A}"/>
              </a:ext>
            </a:extLst>
          </p:cNvPr>
          <p:cNvSpPr/>
          <p:nvPr/>
        </p:nvSpPr>
        <p:spPr>
          <a:xfrm>
            <a:off x="1" y="1776149"/>
            <a:ext cx="18288000" cy="85186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F1D55F2-A480-FA5D-3BAF-06C6C7AB2DAF}"/>
              </a:ext>
            </a:extLst>
          </p:cNvPr>
          <p:cNvSpPr txBox="1"/>
          <p:nvPr/>
        </p:nvSpPr>
        <p:spPr>
          <a:xfrm>
            <a:off x="643579" y="520700"/>
            <a:ext cx="419923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</a:t>
            </a:r>
            <a:r>
              <a:rPr lang="ko-KR" altLang="en-US" sz="5000" dirty="0" err="1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전처리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8A6269-49FD-7234-9807-D9F462D7A7DB}"/>
              </a:ext>
            </a:extLst>
          </p:cNvPr>
          <p:cNvCxnSpPr>
            <a:cxnSpLocks/>
          </p:cNvCxnSpPr>
          <p:nvPr/>
        </p:nvCxnSpPr>
        <p:spPr>
          <a:xfrm>
            <a:off x="43434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>
            <a:extLst>
              <a:ext uri="{FF2B5EF4-FFF2-40B4-BE49-F238E27FC236}">
                <a16:creationId xmlns:a16="http://schemas.microsoft.com/office/drawing/2014/main" id="{43F1614B-8E0B-FE4C-D57C-AD741CB60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677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13108F-FDAF-CD65-4ABB-A8A6F8B57E8B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AF7639-7A98-9C9C-0AFB-904D3C3F5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3304" y="3850632"/>
            <a:ext cx="833849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Train.csv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없는 상품/ 판매하지 않는 상품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train데이터에서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제거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판매하지 않는 제품군에 대한 분석 및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trian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 수정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Test.csv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오픈 전 가게의 데이터를 테스트 데이터에서 삭제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all</a:t>
            </a:r>
            <a:endParaRPr lang="en-US" altLang="ko-KR" sz="1000" dirty="0"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그래프로 출력하지 않고 오픈 전 가게 데이터 삭제</a:t>
            </a:r>
            <a:endParaRPr lang="en-US" altLang="ko-KR" sz="12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판매액이 0인 품목의 경우 판매하지 않는 것으로 취급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데이터에서 제거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2017년 8월 15~31일까지의 데이터안에 미리 위 제품군을 0으로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채워놓음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dirty="0"/>
              <a:t>holiday</a:t>
            </a:r>
            <a:r>
              <a:rPr lang="ko-KR" altLang="en-US" dirty="0"/>
              <a:t>와 </a:t>
            </a:r>
            <a:r>
              <a:rPr lang="en-US" altLang="ko-KR" dirty="0"/>
              <a:t>train</a:t>
            </a:r>
            <a:r>
              <a:rPr lang="ko-KR" altLang="en-US" dirty="0"/>
              <a:t>데이터 결합 </a:t>
            </a:r>
            <a:r>
              <a:rPr lang="en-US" altLang="ko-KR" dirty="0"/>
              <a:t>&amp; holiday</a:t>
            </a:r>
            <a:r>
              <a:rPr lang="ko-KR" altLang="en-US" dirty="0"/>
              <a:t>의 종류에 따라서 컬럼을 생성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요일 관련 데이터 컬럼 추가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CC58F-BF6A-864D-A233-B90537F530D6}"/>
              </a:ext>
            </a:extLst>
          </p:cNvPr>
          <p:cNvSpPr txBox="1"/>
          <p:nvPr/>
        </p:nvSpPr>
        <p:spPr>
          <a:xfrm>
            <a:off x="4495800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제공된 데이터들 분석을 바탕으로 한 데이터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전처리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과정입니다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099521-354C-DA09-CA36-15312E0A011D}"/>
              </a:ext>
            </a:extLst>
          </p:cNvPr>
          <p:cNvSpPr/>
          <p:nvPr/>
        </p:nvSpPr>
        <p:spPr>
          <a:xfrm>
            <a:off x="413870" y="3925641"/>
            <a:ext cx="6122809" cy="3505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756FAF-8358-95EE-8360-0843A1632261}"/>
              </a:ext>
            </a:extLst>
          </p:cNvPr>
          <p:cNvSpPr/>
          <p:nvPr/>
        </p:nvSpPr>
        <p:spPr>
          <a:xfrm>
            <a:off x="6950547" y="3925641"/>
            <a:ext cx="5305898" cy="3505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67B35B6-7FBA-979A-8006-71948E983382}"/>
              </a:ext>
            </a:extLst>
          </p:cNvPr>
          <p:cNvSpPr/>
          <p:nvPr/>
        </p:nvSpPr>
        <p:spPr>
          <a:xfrm>
            <a:off x="12699072" y="3850632"/>
            <a:ext cx="5305898" cy="3505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B29EE4C-278A-6FC5-362E-418BE3CD7E15}"/>
              </a:ext>
            </a:extLst>
          </p:cNvPr>
          <p:cNvSpPr/>
          <p:nvPr/>
        </p:nvSpPr>
        <p:spPr>
          <a:xfrm>
            <a:off x="8593846" y="3600616"/>
            <a:ext cx="2019300" cy="6017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Test.csv</a:t>
            </a:r>
            <a:endParaRPr lang="ko-KR" altLang="en-US" sz="28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E42504-09C4-B47D-4A98-49F32CB00F19}"/>
              </a:ext>
            </a:extLst>
          </p:cNvPr>
          <p:cNvSpPr/>
          <p:nvPr/>
        </p:nvSpPr>
        <p:spPr>
          <a:xfrm>
            <a:off x="2517129" y="3600616"/>
            <a:ext cx="2019300" cy="6017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Train.csv</a:t>
            </a:r>
            <a:endParaRPr lang="ko-KR" altLang="en-US" sz="28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FC6570E-1D90-93C1-3E62-BA7AA6BFAFE6}"/>
              </a:ext>
            </a:extLst>
          </p:cNvPr>
          <p:cNvSpPr/>
          <p:nvPr/>
        </p:nvSpPr>
        <p:spPr>
          <a:xfrm>
            <a:off x="14127821" y="3600616"/>
            <a:ext cx="2019300" cy="6017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ALL</a:t>
            </a:r>
            <a:endParaRPr lang="ko-KR" altLang="en-US" sz="28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2E426DD-B445-1920-FBAA-6A6945820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9073" y="5355075"/>
            <a:ext cx="53058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오픈 전 가게 데이터 삭제</a:t>
            </a:r>
            <a:endParaRPr lang="en-US" altLang="ko-KR" sz="12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판매액이 0인 품목의 경우 </a:t>
            </a:r>
            <a:r>
              <a:rPr lang="ko-KR" altLang="en-US" dirty="0" err="1">
                <a:latin typeface="Arial" panose="020B0604020202020204" pitchFamily="34" charset="0"/>
              </a:rPr>
              <a:t>미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취급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5FB24C9A-07E5-EBB2-1CA0-A7C052A9F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79" y="4400968"/>
            <a:ext cx="60198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없는 상품/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미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상품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제거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미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제품군에 대한 분석 및 수정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2017년 8월 15~31일까지의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ko-KR" dirty="0">
                <a:latin typeface="Arial" panose="020B0604020202020204" pitchFamily="34" charset="0"/>
              </a:rPr>
              <a:t>제품군을 0으로 </a:t>
            </a:r>
            <a:r>
              <a:rPr lang="ko-KR" altLang="ko-KR" dirty="0" err="1">
                <a:latin typeface="Arial" panose="020B0604020202020204" pitchFamily="34" charset="0"/>
              </a:rPr>
              <a:t>채워놓음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holiday</a:t>
            </a:r>
            <a:r>
              <a:rPr lang="ko-KR" altLang="en-US" dirty="0">
                <a:latin typeface="Arial" panose="020B0604020202020204" pitchFamily="34" charset="0"/>
              </a:rPr>
              <a:t>와 </a:t>
            </a:r>
            <a:r>
              <a:rPr lang="en-US" altLang="ko-KR" dirty="0">
                <a:latin typeface="Arial" panose="020B0604020202020204" pitchFamily="34" charset="0"/>
              </a:rPr>
              <a:t>train</a:t>
            </a:r>
            <a:r>
              <a:rPr lang="ko-KR" altLang="en-US" dirty="0">
                <a:latin typeface="Arial" panose="020B0604020202020204" pitchFamily="34" charset="0"/>
              </a:rPr>
              <a:t>데이터 결합 </a:t>
            </a:r>
            <a:r>
              <a:rPr lang="en-US" altLang="ko-KR" dirty="0">
                <a:latin typeface="Arial" panose="020B0604020202020204" pitchFamily="34" charset="0"/>
              </a:rPr>
              <a:t>&amp; holiday</a:t>
            </a:r>
            <a:r>
              <a:rPr lang="ko-KR" altLang="en-US" dirty="0">
                <a:latin typeface="Arial" panose="020B0604020202020204" pitchFamily="34" charset="0"/>
              </a:rPr>
              <a:t>의 종류에 따라서 컬럼을 생성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요일 관련 데이터 컬럼 추가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C9C25A96-5A11-D35F-FCAA-A1895386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417792"/>
            <a:ext cx="5305897" cy="38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오픈 전 가게의 데이터를 삭제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18EF-20F9-807B-EF7F-356A13E3D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6">
            <a:extLst>
              <a:ext uri="{FF2B5EF4-FFF2-40B4-BE49-F238E27FC236}">
                <a16:creationId xmlns:a16="http://schemas.microsoft.com/office/drawing/2014/main" id="{A25ABABF-4AE0-FF83-23F5-408BA15A2F42}"/>
              </a:ext>
            </a:extLst>
          </p:cNvPr>
          <p:cNvSpPr txBox="1"/>
          <p:nvPr/>
        </p:nvSpPr>
        <p:spPr>
          <a:xfrm>
            <a:off x="744665" y="5531112"/>
            <a:ext cx="9697099" cy="209857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99600"/>
              </a:lnSpc>
              <a:defRPr sz="3200" b="0" i="0" u="none" strike="noStrike">
                <a:solidFill>
                  <a:srgbClr val="000000"/>
                </a:solidFill>
                <a:ea typeface="KoPubWorldDotum_Pro Bold"/>
              </a:defRPr>
            </a:lvl1pPr>
          </a:lstStyle>
          <a:p>
            <a:r>
              <a:rPr lang="ko-KR" altLang="en-US" sz="2100" dirty="0">
                <a:latin typeface="Pretendard SemiBold" panose="020B0600000101010101" charset="-127"/>
                <a:ea typeface="Pretendard SemiBold" panose="020B0600000101010101" charset="-127"/>
              </a:rPr>
              <a:t>추세</a:t>
            </a:r>
            <a:r>
              <a:rPr lang="en-US" altLang="ko-KR" sz="2100" dirty="0">
                <a:latin typeface="Pretendard SemiBold" panose="020B0600000101010101" charset="-127"/>
                <a:ea typeface="Pretendard SemiBold" panose="020B0600000101010101" charset="-127"/>
              </a:rPr>
              <a:t>(Trend)</a:t>
            </a:r>
            <a:br>
              <a:rPr lang="en-US" altLang="ko-KR" sz="21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장기적으로 증가하거나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감소하는 경향성이 존재하는 것을 의미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100" dirty="0">
                <a:latin typeface="Pretendard SemiBold" panose="020B0600000101010101" charset="-127"/>
                <a:ea typeface="Pretendard SemiBold" panose="020B0600000101010101" charset="-127"/>
              </a:rPr>
              <a:t>계절성</a:t>
            </a:r>
            <a:r>
              <a:rPr lang="en-US" altLang="ko-KR" sz="2100" dirty="0">
                <a:latin typeface="Pretendard SemiBold" panose="020B0600000101010101" charset="-127"/>
                <a:ea typeface="Pretendard SemiBold" panose="020B0600000101010101" charset="-127"/>
              </a:rPr>
              <a:t>(Seasonality)</a:t>
            </a:r>
            <a:br>
              <a:rPr lang="en-US" altLang="ko-KR" sz="21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계절적 요인의 영향을 받아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혹은 일정 기간 안에 반복적으로 나타나는 패턴을 의미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100" dirty="0">
                <a:latin typeface="Pretendard SemiBold" panose="020B0600000101010101" charset="-127"/>
                <a:ea typeface="Pretendard SemiBold" panose="020B0600000101010101" charset="-127"/>
              </a:rPr>
              <a:t>주기성</a:t>
            </a:r>
            <a:r>
              <a:rPr lang="en-US" altLang="ko-KR" sz="2100" dirty="0">
                <a:latin typeface="Pretendard SemiBold" panose="020B0600000101010101" charset="-127"/>
                <a:ea typeface="Pretendard SemiBold" panose="020B0600000101010101" charset="-127"/>
              </a:rPr>
              <a:t>(Cycle)</a:t>
            </a:r>
            <a:b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정해지지 않은 빈도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기간으로 일어나는 상승 혹은 하락을 의미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46E2199E-02EC-2845-2C58-F07CB8D93A75}"/>
              </a:ext>
            </a:extLst>
          </p:cNvPr>
          <p:cNvSpPr txBox="1"/>
          <p:nvPr/>
        </p:nvSpPr>
        <p:spPr>
          <a:xfrm>
            <a:off x="643580" y="520700"/>
            <a:ext cx="33188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시계열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3ED642-6A18-3F59-69FE-06316DC8EC27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C184DD75-EE9D-9A6F-BCD8-3A13B5D8C202}"/>
              </a:ext>
            </a:extLst>
          </p:cNvPr>
          <p:cNvCxnSpPr>
            <a:cxnSpLocks/>
          </p:cNvCxnSpPr>
          <p:nvPr/>
        </p:nvCxnSpPr>
        <p:spPr>
          <a:xfrm>
            <a:off x="3810000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08495BC-80DB-6922-5420-3AD7944A291B}"/>
              </a:ext>
            </a:extLst>
          </p:cNvPr>
          <p:cNvSpPr txBox="1"/>
          <p:nvPr/>
        </p:nvSpPr>
        <p:spPr>
          <a:xfrm>
            <a:off x="658820" y="3246934"/>
            <a:ext cx="12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정의</a:t>
            </a:r>
          </a:p>
        </p:txBody>
      </p: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A7EC454A-DEDD-0452-D032-D584D778F0AA}"/>
              </a:ext>
            </a:extLst>
          </p:cNvPr>
          <p:cNvCxnSpPr>
            <a:cxnSpLocks/>
          </p:cNvCxnSpPr>
          <p:nvPr/>
        </p:nvCxnSpPr>
        <p:spPr>
          <a:xfrm>
            <a:off x="628340" y="3305490"/>
            <a:ext cx="0" cy="447831"/>
          </a:xfrm>
          <a:prstGeom prst="line">
            <a:avLst/>
          </a:prstGeom>
          <a:ln w="698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E31EB41-7FB9-61AD-BA81-87E4CA69A086}"/>
              </a:ext>
            </a:extLst>
          </p:cNvPr>
          <p:cNvSpPr txBox="1"/>
          <p:nvPr/>
        </p:nvSpPr>
        <p:spPr>
          <a:xfrm>
            <a:off x="685800" y="3752716"/>
            <a:ext cx="9445292" cy="39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일정한 시간 간격으로 수집된 데이터를 분석하여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과거 패턴을 기반으로 미래를 예측하는 방법</a:t>
            </a:r>
            <a:endParaRPr lang="ko-KR" altLang="en-US" sz="2000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CD8916B-CB33-FC24-9926-6E148BD2A3CD}"/>
              </a:ext>
            </a:extLst>
          </p:cNvPr>
          <p:cNvSpPr txBox="1"/>
          <p:nvPr/>
        </p:nvSpPr>
        <p:spPr>
          <a:xfrm>
            <a:off x="628340" y="5018284"/>
            <a:ext cx="28006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0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r>
              <a:rPr lang="ko-KR" altLang="en-US" dirty="0"/>
              <a:t>시계열 구성요소</a:t>
            </a:r>
            <a:endParaRPr lang="en-US" altLang="ko-KR" dirty="0"/>
          </a:p>
        </p:txBody>
      </p: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C93CBFB2-2FF3-92BC-C9D7-209469B3390F}"/>
              </a:ext>
            </a:extLst>
          </p:cNvPr>
          <p:cNvCxnSpPr>
            <a:cxnSpLocks/>
          </p:cNvCxnSpPr>
          <p:nvPr/>
        </p:nvCxnSpPr>
        <p:spPr>
          <a:xfrm>
            <a:off x="628340" y="5071368"/>
            <a:ext cx="0" cy="447831"/>
          </a:xfrm>
          <a:prstGeom prst="line">
            <a:avLst/>
          </a:prstGeom>
          <a:ln w="698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E219259-5B07-DDF9-FF87-5CD2C961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17" y="3743301"/>
            <a:ext cx="5648696" cy="3848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6E7CA-0AAF-4986-0CCE-D2F28C472A96}"/>
              </a:ext>
            </a:extLst>
          </p:cNvPr>
          <p:cNvSpPr txBox="1"/>
          <p:nvPr/>
        </p:nvSpPr>
        <p:spPr>
          <a:xfrm>
            <a:off x="3962398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시계열 개념에 대한 설명입니다</a:t>
            </a:r>
          </a:p>
        </p:txBody>
      </p:sp>
    </p:spTree>
    <p:extLst>
      <p:ext uri="{BB962C8B-B14F-4D97-AF65-F5344CB8AC3E}">
        <p14:creationId xmlns:p14="http://schemas.microsoft.com/office/powerpoint/2010/main" val="253125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DB21-AD67-1DE2-AFBF-246173EF3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>
            <a:extLst>
              <a:ext uri="{FF2B5EF4-FFF2-40B4-BE49-F238E27FC236}">
                <a16:creationId xmlns:a16="http://schemas.microsoft.com/office/drawing/2014/main" id="{17D36203-D269-6AFC-E56C-FE316648C12B}"/>
              </a:ext>
            </a:extLst>
          </p:cNvPr>
          <p:cNvSpPr txBox="1"/>
          <p:nvPr/>
        </p:nvSpPr>
        <p:spPr>
          <a:xfrm>
            <a:off x="643580" y="520700"/>
            <a:ext cx="33188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시계열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56AA99-AD7F-057B-01CB-4FA9D92F2DF0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F6389916-9AB6-3AB0-0146-5C1B34640946}"/>
              </a:ext>
            </a:extLst>
          </p:cNvPr>
          <p:cNvCxnSpPr>
            <a:cxnSpLocks/>
          </p:cNvCxnSpPr>
          <p:nvPr/>
        </p:nvCxnSpPr>
        <p:spPr>
          <a:xfrm>
            <a:off x="3810000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9A34DFE-7EF6-E4F4-B652-9FFFE05D25A4}"/>
              </a:ext>
            </a:extLst>
          </p:cNvPr>
          <p:cNvSpPr txBox="1"/>
          <p:nvPr/>
        </p:nvSpPr>
        <p:spPr>
          <a:xfrm>
            <a:off x="10374734" y="3024644"/>
            <a:ext cx="1924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Pretendard SemiBold" panose="020B0600000101010101" charset="-127"/>
                <a:ea typeface="Pretendard SemiBold" panose="020B0600000101010101" charset="-127"/>
              </a:rPr>
              <a:t>관측값</a:t>
            </a:r>
            <a:endParaRPr lang="ko-KR" altLang="en-US" sz="32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92E71-FCD5-D00D-AED7-812BCF5C9284}"/>
              </a:ext>
            </a:extLst>
          </p:cNvPr>
          <p:cNvSpPr txBox="1"/>
          <p:nvPr/>
        </p:nvSpPr>
        <p:spPr>
          <a:xfrm>
            <a:off x="3962398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시계열 개념에 대한 설명입니다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D6803-6E5D-072F-509E-93D4E2BDE447}"/>
              </a:ext>
            </a:extLst>
          </p:cNvPr>
          <p:cNvSpPr txBox="1"/>
          <p:nvPr/>
        </p:nvSpPr>
        <p:spPr>
          <a:xfrm>
            <a:off x="10374734" y="4848750"/>
            <a:ext cx="1924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5A4DA-0952-783F-E42B-31842A12F2BE}"/>
              </a:ext>
            </a:extLst>
          </p:cNvPr>
          <p:cNvSpPr txBox="1"/>
          <p:nvPr/>
        </p:nvSpPr>
        <p:spPr>
          <a:xfrm>
            <a:off x="10374734" y="6457742"/>
            <a:ext cx="1924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B0600000101010101" charset="-127"/>
                <a:ea typeface="Pretendard SemiBold" panose="020B0600000101010101" charset="-127"/>
              </a:rPr>
              <a:t>계절성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91861-4F3A-45A0-BCF5-28BBA650FE95}"/>
              </a:ext>
            </a:extLst>
          </p:cNvPr>
          <p:cNvSpPr txBox="1"/>
          <p:nvPr/>
        </p:nvSpPr>
        <p:spPr>
          <a:xfrm>
            <a:off x="10374734" y="8248152"/>
            <a:ext cx="1924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Pretendard SemiBold" panose="020B0600000101010101" charset="-127"/>
                <a:ea typeface="Pretendard SemiBold" panose="020B0600000101010101" charset="-127"/>
              </a:rPr>
              <a:t>잔차</a:t>
            </a:r>
            <a:endParaRPr lang="ko-KR" altLang="en-US" sz="32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780153-5923-A1C4-A35B-1A0D9B04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559"/>
          <a:stretch/>
        </p:blipFill>
        <p:spPr>
          <a:xfrm>
            <a:off x="1676400" y="2724716"/>
            <a:ext cx="8153400" cy="1275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8840D-1115-D1C0-4F3B-FF73F189BEE4}"/>
              </a:ext>
            </a:extLst>
          </p:cNvPr>
          <p:cNvSpPr txBox="1"/>
          <p:nvPr/>
        </p:nvSpPr>
        <p:spPr>
          <a:xfrm>
            <a:off x="12949199" y="2743063"/>
            <a:ext cx="512410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 Regular" panose="020B0600000101010101" charset="-127"/>
                <a:ea typeface="Pretendard Regular" panose="020B0600000101010101" charset="-127"/>
              </a:rPr>
              <a:t>시간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이란</a:t>
            </a:r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600" b="1" dirty="0">
                <a:latin typeface="Pretendard Regular" panose="020B0600000101010101" charset="-127"/>
                <a:ea typeface="Pretendard Regular" panose="020B0600000101010101" charset="-127"/>
              </a:rPr>
              <a:t>순서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가</a:t>
            </a:r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36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있는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5A6F-FA3F-FAE4-BB0F-6665B1717B60}"/>
              </a:ext>
            </a:extLst>
          </p:cNvPr>
          <p:cNvSpPr txBox="1"/>
          <p:nvPr/>
        </p:nvSpPr>
        <p:spPr>
          <a:xfrm>
            <a:off x="12949199" y="4879527"/>
            <a:ext cx="3772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장기적 변화 방향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7B2C42-D64B-6015-0FF7-5EFCA60FEBED}"/>
              </a:ext>
            </a:extLst>
          </p:cNvPr>
          <p:cNvSpPr txBox="1"/>
          <p:nvPr/>
        </p:nvSpPr>
        <p:spPr>
          <a:xfrm>
            <a:off x="12949199" y="6519297"/>
            <a:ext cx="5372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주기적으로 반복되는 변동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8FAAD-EF22-E009-64A8-B78B70B6D922}"/>
              </a:ext>
            </a:extLst>
          </p:cNvPr>
          <p:cNvSpPr txBox="1"/>
          <p:nvPr/>
        </p:nvSpPr>
        <p:spPr>
          <a:xfrm>
            <a:off x="12949199" y="8174718"/>
            <a:ext cx="65916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추세와 계정성을 제거한 후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남은 불규칙한 변동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9DC0AF-B83A-8AC7-69F8-121B70119E3B}"/>
              </a:ext>
            </a:extLst>
          </p:cNvPr>
          <p:cNvSpPr txBox="1"/>
          <p:nvPr/>
        </p:nvSpPr>
        <p:spPr>
          <a:xfrm>
            <a:off x="10796549" y="5301320"/>
            <a:ext cx="1080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Regular" panose="020B0600000101010101" charset="-127"/>
                <a:ea typeface="Pretendard Regular" panose="020B0600000101010101" charset="-127"/>
              </a:rPr>
              <a:t>Trend</a:t>
            </a:r>
            <a:endParaRPr lang="ko-KR" altLang="en-US" sz="1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284E7A-FC6A-1953-B534-F75D717EA36F}"/>
              </a:ext>
            </a:extLst>
          </p:cNvPr>
          <p:cNvSpPr txBox="1"/>
          <p:nvPr/>
        </p:nvSpPr>
        <p:spPr>
          <a:xfrm>
            <a:off x="10796549" y="3415653"/>
            <a:ext cx="1080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Regular" panose="020B0600000101010101" charset="-127"/>
                <a:ea typeface="Pretendard Regular" panose="020B0600000101010101" charset="-127"/>
              </a:rPr>
              <a:t>observed</a:t>
            </a:r>
            <a:endParaRPr lang="ko-KR" altLang="en-US" sz="1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359DB-F68A-E616-4FE2-77C388521926}"/>
              </a:ext>
            </a:extLst>
          </p:cNvPr>
          <p:cNvSpPr txBox="1"/>
          <p:nvPr/>
        </p:nvSpPr>
        <p:spPr>
          <a:xfrm>
            <a:off x="10796549" y="8749987"/>
            <a:ext cx="1080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Regular" panose="020B0600000101010101" charset="-127"/>
                <a:ea typeface="Pretendard Regular" panose="020B0600000101010101" charset="-127"/>
              </a:rPr>
              <a:t>residual</a:t>
            </a:r>
            <a:endParaRPr lang="ko-KR" altLang="en-US" sz="1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C814411-481C-8EDA-8DEB-7F48C492FA84}"/>
              </a:ext>
            </a:extLst>
          </p:cNvPr>
          <p:cNvSpPr txBox="1"/>
          <p:nvPr/>
        </p:nvSpPr>
        <p:spPr>
          <a:xfrm>
            <a:off x="10796549" y="6916158"/>
            <a:ext cx="1080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Regular" panose="020B0600000101010101" charset="-127"/>
                <a:ea typeface="Pretendard Regular" panose="020B0600000101010101" charset="-127"/>
              </a:rPr>
              <a:t>seasonal</a:t>
            </a:r>
            <a:endParaRPr lang="ko-KR" altLang="en-US" sz="1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ABF0F6-FDF2-7B8E-D29D-62F7403F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79" b="53380"/>
          <a:stretch/>
        </p:blipFill>
        <p:spPr>
          <a:xfrm>
            <a:off x="1676400" y="4445089"/>
            <a:ext cx="8153400" cy="1275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3AF501-C52A-0679-3AFA-8F2A63F3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04" b="28855"/>
          <a:stretch/>
        </p:blipFill>
        <p:spPr>
          <a:xfrm>
            <a:off x="1676400" y="6189857"/>
            <a:ext cx="8153400" cy="1275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750EFE-74E7-0958-D1CA-A8B88942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905" b="5654"/>
          <a:stretch/>
        </p:blipFill>
        <p:spPr>
          <a:xfrm>
            <a:off x="1676400" y="8013880"/>
            <a:ext cx="8153400" cy="12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4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176FC-3F21-5323-63C5-737A5678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F7813378-0235-EBEB-552A-E7A225950BD1}"/>
              </a:ext>
            </a:extLst>
          </p:cNvPr>
          <p:cNvSpPr/>
          <p:nvPr/>
        </p:nvSpPr>
        <p:spPr>
          <a:xfrm>
            <a:off x="0" y="1761496"/>
            <a:ext cx="5330383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0D8B2899-BF25-795D-0183-D39CA9198F31}"/>
              </a:ext>
            </a:extLst>
          </p:cNvPr>
          <p:cNvSpPr txBox="1"/>
          <p:nvPr/>
        </p:nvSpPr>
        <p:spPr>
          <a:xfrm>
            <a:off x="643579" y="520700"/>
            <a:ext cx="415882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ARIMAX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21D830C-EA4B-7CD3-A94C-E89B175F800E}"/>
              </a:ext>
            </a:extLst>
          </p:cNvPr>
          <p:cNvCxnSpPr>
            <a:cxnSpLocks/>
          </p:cNvCxnSpPr>
          <p:nvPr/>
        </p:nvCxnSpPr>
        <p:spPr>
          <a:xfrm>
            <a:off x="4979324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A44534C9-D09B-D009-EE31-B148D5DD1012}"/>
              </a:ext>
            </a:extLst>
          </p:cNvPr>
          <p:cNvGrpSpPr/>
          <p:nvPr/>
        </p:nvGrpSpPr>
        <p:grpSpPr>
          <a:xfrm>
            <a:off x="1143000" y="2625516"/>
            <a:ext cx="3429000" cy="7219741"/>
            <a:chOff x="4876800" y="2747739"/>
            <a:chExt cx="3429000" cy="72197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6D2994-73FF-B03F-F29F-EF7AC980F495}"/>
                </a:ext>
              </a:extLst>
            </p:cNvPr>
            <p:cNvSpPr/>
            <p:nvPr/>
          </p:nvSpPr>
          <p:spPr>
            <a:xfrm>
              <a:off x="4876800" y="2747739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D5B22A-7B87-3FF1-B12B-F6BF35DEB508}"/>
                </a:ext>
              </a:extLst>
            </p:cNvPr>
            <p:cNvSpPr/>
            <p:nvPr/>
          </p:nvSpPr>
          <p:spPr>
            <a:xfrm>
              <a:off x="4876800" y="4002095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5EAFCB-ABFA-3711-3AEE-BC88E5C3CDC5}"/>
                </a:ext>
              </a:extLst>
            </p:cNvPr>
            <p:cNvSpPr/>
            <p:nvPr/>
          </p:nvSpPr>
          <p:spPr>
            <a:xfrm>
              <a:off x="4876800" y="5256451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6C6755-19C7-44E5-8073-0F61DF037FD4}"/>
                </a:ext>
              </a:extLst>
            </p:cNvPr>
            <p:cNvSpPr/>
            <p:nvPr/>
          </p:nvSpPr>
          <p:spPr>
            <a:xfrm>
              <a:off x="4876800" y="6510807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C3C9F5-5F3F-A095-0B3D-9DCAE1F277C8}"/>
                </a:ext>
              </a:extLst>
            </p:cNvPr>
            <p:cNvSpPr/>
            <p:nvPr/>
          </p:nvSpPr>
          <p:spPr>
            <a:xfrm>
              <a:off x="4876800" y="9019519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7A453B3A-03C9-5460-5028-0F16391ECE31}"/>
                </a:ext>
              </a:extLst>
            </p:cNvPr>
            <p:cNvSpPr/>
            <p:nvPr/>
          </p:nvSpPr>
          <p:spPr>
            <a:xfrm>
              <a:off x="4876800" y="7765163"/>
              <a:ext cx="3429000" cy="947961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50EF02A-45ED-7535-0DF5-D26BF0ACD46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6591300" y="3695700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25B018A-B10E-2F79-D8C3-251A6447AE91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4950056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921F536-9014-6548-A769-C3F0F27F0635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6203147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D1563A4-973F-491D-967F-1B39D9C821AF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7458768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C5882B8-1F46-FDA6-73EA-8F5EB70275A3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8713124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2501388-7A61-567F-DF38-C739B704E3E8}"/>
                </a:ext>
              </a:extLst>
            </p:cNvPr>
            <p:cNvCxnSpPr>
              <a:cxnSpLocks/>
              <a:stCxn id="10" idx="1"/>
              <a:endCxn id="6" idx="1"/>
            </p:cNvCxnSpPr>
            <p:nvPr/>
          </p:nvCxnSpPr>
          <p:spPr>
            <a:xfrm rot="10800000">
              <a:off x="4876800" y="5730432"/>
              <a:ext cx="12700" cy="2508712"/>
            </a:xfrm>
            <a:prstGeom prst="bentConnector3">
              <a:avLst>
                <a:gd name="adj1" fmla="val 3840000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7DE5670D-4CD9-DFBC-537D-CFE47DFBDF2E}"/>
              </a:ext>
            </a:extLst>
          </p:cNvPr>
          <p:cNvSpPr txBox="1"/>
          <p:nvPr/>
        </p:nvSpPr>
        <p:spPr>
          <a:xfrm>
            <a:off x="2514600" y="8506311"/>
            <a:ext cx="129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yes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61A109D9-FBDF-582D-9473-4783972E6E53}"/>
              </a:ext>
            </a:extLst>
          </p:cNvPr>
          <p:cNvSpPr txBox="1"/>
          <p:nvPr/>
        </p:nvSpPr>
        <p:spPr>
          <a:xfrm>
            <a:off x="-304800" y="6625724"/>
            <a:ext cx="129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no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A66BE-7775-15F8-0AF9-6A96A95BBCC2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F4918436-AD79-E9B6-026B-B4277DDDAD4F}"/>
              </a:ext>
            </a:extLst>
          </p:cNvPr>
          <p:cNvSpPr txBox="1"/>
          <p:nvPr/>
        </p:nvSpPr>
        <p:spPr>
          <a:xfrm>
            <a:off x="6125687" y="1896552"/>
            <a:ext cx="41406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S</a:t>
            </a:r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AR</a:t>
            </a:r>
            <a:r>
              <a:rPr lang="en-US" altLang="ko-KR" sz="30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I</a:t>
            </a:r>
            <a:r>
              <a:rPr lang="en-US" altLang="ko-KR" sz="30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MA</a:t>
            </a:r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X</a:t>
            </a:r>
            <a:endParaRPr lang="ko-KR" altLang="en-US" sz="6600" b="1" dirty="0">
              <a:solidFill>
                <a:schemeClr val="bg1">
                  <a:lumMod val="75000"/>
                </a:scheme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3679E860-0D2A-6A86-227F-5AA1171D4D73}"/>
              </a:ext>
            </a:extLst>
          </p:cNvPr>
          <p:cNvSpPr txBox="1"/>
          <p:nvPr/>
        </p:nvSpPr>
        <p:spPr>
          <a:xfrm>
            <a:off x="9901894" y="2585177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AR (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자기회귀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AutoRegressive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b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과거의 데이터 값을 이용해 현재 값을 예측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34E5ACD7-5493-C6AE-2B97-44D5C230C008}"/>
              </a:ext>
            </a:extLst>
          </p:cNvPr>
          <p:cNvSpPr txBox="1"/>
          <p:nvPr/>
        </p:nvSpPr>
        <p:spPr>
          <a:xfrm>
            <a:off x="9896032" y="3195609"/>
            <a:ext cx="6899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 (</a:t>
            </a:r>
            <a:r>
              <a:rPr lang="ko-KR" altLang="en-US" b="1" dirty="0"/>
              <a:t>차분</a:t>
            </a:r>
            <a:r>
              <a:rPr lang="en-US" altLang="ko-KR" b="1" dirty="0"/>
              <a:t>, Integrated)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평균이 다른 데이터를 차분하여 정상화</a:t>
            </a:r>
            <a:endParaRPr lang="en-US" altLang="ko-KR" dirty="0"/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5D6C81ED-D924-1EF3-064B-16FDE04CCFB1}"/>
              </a:ext>
            </a:extLst>
          </p:cNvPr>
          <p:cNvSpPr txBox="1"/>
          <p:nvPr/>
        </p:nvSpPr>
        <p:spPr>
          <a:xfrm>
            <a:off x="9881509" y="3759215"/>
            <a:ext cx="8842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 (</a:t>
            </a:r>
            <a:r>
              <a:rPr lang="ko-KR" altLang="en-US" b="1" dirty="0"/>
              <a:t>이동평균</a:t>
            </a:r>
            <a:r>
              <a:rPr lang="en-US" altLang="ko-KR" b="1" dirty="0"/>
              <a:t>, Moving Average)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과거의 예측 오차를 활용해 현재 값을 예측</a:t>
            </a:r>
            <a:endParaRPr lang="en-US" altLang="ko-KR" dirty="0"/>
          </a:p>
        </p:txBody>
      </p:sp>
      <p:cxnSp>
        <p:nvCxnSpPr>
          <p:cNvPr id="1096" name="연결선: 꺾임 1095">
            <a:extLst>
              <a:ext uri="{FF2B5EF4-FFF2-40B4-BE49-F238E27FC236}">
                <a16:creationId xmlns:a16="http://schemas.microsoft.com/office/drawing/2014/main" id="{B38261FC-14F4-B509-2B7F-F1FA3B9D9DEA}"/>
              </a:ext>
            </a:extLst>
          </p:cNvPr>
          <p:cNvCxnSpPr>
            <a:cxnSpLocks/>
          </p:cNvCxnSpPr>
          <p:nvPr/>
        </p:nvCxnSpPr>
        <p:spPr>
          <a:xfrm>
            <a:off x="7314744" y="2820066"/>
            <a:ext cx="2951594" cy="169434"/>
          </a:xfrm>
          <a:prstGeom prst="bentConnector3">
            <a:avLst>
              <a:gd name="adj1" fmla="val -8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연결선: 꺾임 1096">
            <a:extLst>
              <a:ext uri="{FF2B5EF4-FFF2-40B4-BE49-F238E27FC236}">
                <a16:creationId xmlns:a16="http://schemas.microsoft.com/office/drawing/2014/main" id="{8ED25080-289E-18EC-8150-2B3CCAC7333A}"/>
              </a:ext>
            </a:extLst>
          </p:cNvPr>
          <p:cNvCxnSpPr>
            <a:cxnSpLocks/>
          </p:cNvCxnSpPr>
          <p:nvPr/>
        </p:nvCxnSpPr>
        <p:spPr>
          <a:xfrm>
            <a:off x="8041958" y="2827377"/>
            <a:ext cx="2238903" cy="463746"/>
          </a:xfrm>
          <a:prstGeom prst="bentConnector3">
            <a:avLst>
              <a:gd name="adj1" fmla="val 3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연결선: 꺾임 1097">
            <a:extLst>
              <a:ext uri="{FF2B5EF4-FFF2-40B4-BE49-F238E27FC236}">
                <a16:creationId xmlns:a16="http://schemas.microsoft.com/office/drawing/2014/main" id="{3A731250-39A8-8995-6638-A07DB2C4191A}"/>
              </a:ext>
            </a:extLst>
          </p:cNvPr>
          <p:cNvCxnSpPr>
            <a:cxnSpLocks/>
          </p:cNvCxnSpPr>
          <p:nvPr/>
        </p:nvCxnSpPr>
        <p:spPr>
          <a:xfrm>
            <a:off x="8956358" y="2817182"/>
            <a:ext cx="1324503" cy="960877"/>
          </a:xfrm>
          <a:prstGeom prst="bentConnector3">
            <a:avLst>
              <a:gd name="adj1" fmla="val 109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831CB53A-32A9-EA3C-873B-B414E764CFE4}"/>
              </a:ext>
            </a:extLst>
          </p:cNvPr>
          <p:cNvCxnSpPr>
            <a:cxnSpLocks/>
          </p:cNvCxnSpPr>
          <p:nvPr/>
        </p:nvCxnSpPr>
        <p:spPr>
          <a:xfrm>
            <a:off x="6289358" y="6625724"/>
            <a:ext cx="1169732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E32EB3C8-2247-56E8-D02E-F675889FABB4}"/>
              </a:ext>
            </a:extLst>
          </p:cNvPr>
          <p:cNvSpPr txBox="1"/>
          <p:nvPr/>
        </p:nvSpPr>
        <p:spPr>
          <a:xfrm>
            <a:off x="6160996" y="6690459"/>
            <a:ext cx="4645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Pretendard Regular" panose="020B0600000101010101" charset="-127"/>
                <a:ea typeface="Pretendard Regular" panose="020B0600000101010101" charset="-127"/>
              </a:rPr>
              <a:t>ARIMA </a:t>
            </a:r>
            <a:r>
              <a:rPr lang="ko-KR" altLang="en-US" sz="3000" b="1" dirty="0">
                <a:latin typeface="Pretendard Regular" panose="020B0600000101010101" charset="-127"/>
                <a:ea typeface="Pretendard Regular" panose="020B0600000101010101" charset="-127"/>
              </a:rPr>
              <a:t>모델의 주요 파라미터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F7C3428F-57E6-784D-D43E-6724C2EB28DF}"/>
              </a:ext>
            </a:extLst>
          </p:cNvPr>
          <p:cNvSpPr txBox="1"/>
          <p:nvPr/>
        </p:nvSpPr>
        <p:spPr>
          <a:xfrm>
            <a:off x="228600" y="2048255"/>
            <a:ext cx="5073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Pretendard SemiBold" panose="020B0600000101010101" charset="-127"/>
                <a:ea typeface="Pretendard SemiBold" panose="020B0600000101010101" charset="-127"/>
              </a:rPr>
              <a:t>SARIMAX</a:t>
            </a:r>
            <a:r>
              <a:rPr lang="ko-KR" altLang="en-US" sz="24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400" b="1" dirty="0" err="1">
                <a:latin typeface="Pretendard SemiBold" panose="020B0600000101010101" charset="-127"/>
                <a:ea typeface="Pretendard SemiBold" panose="020B0600000101010101" charset="-127"/>
              </a:rPr>
              <a:t>플로우차트</a:t>
            </a:r>
            <a:endParaRPr lang="ko-KR" altLang="en-US" sz="24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95745-8669-5ADE-2E91-5284CD52F0D9}"/>
              </a:ext>
            </a:extLst>
          </p:cNvPr>
          <p:cNvSpPr txBox="1"/>
          <p:nvPr/>
        </p:nvSpPr>
        <p:spPr>
          <a:xfrm>
            <a:off x="5015766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데이터에 따라 파라미터(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p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d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q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)를 조정하여 최적의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ARIMA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모델을 생성하는 과정을 설명입니다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ACDEA-249C-5727-6F08-9A91C84C0CAD}"/>
              </a:ext>
            </a:extLst>
          </p:cNvPr>
          <p:cNvSpPr txBox="1"/>
          <p:nvPr/>
        </p:nvSpPr>
        <p:spPr>
          <a:xfrm>
            <a:off x="1139982" y="2921791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데이터 수집 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90F4C5-6533-2AE5-830C-C0FC0AC8B777}"/>
              </a:ext>
            </a:extLst>
          </p:cNvPr>
          <p:cNvCxnSpPr>
            <a:cxnSpLocks/>
          </p:cNvCxnSpPr>
          <p:nvPr/>
        </p:nvCxnSpPr>
        <p:spPr>
          <a:xfrm flipH="1">
            <a:off x="2587243" y="2655700"/>
            <a:ext cx="483135" cy="91330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936486-762F-4CA2-E228-8F17DC5EF388}"/>
              </a:ext>
            </a:extLst>
          </p:cNvPr>
          <p:cNvSpPr txBox="1"/>
          <p:nvPr/>
        </p:nvSpPr>
        <p:spPr>
          <a:xfrm>
            <a:off x="2884656" y="2921791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Pretendard Regular" panose="020B0600000101010101" charset="-127"/>
                <a:ea typeface="Pretendard Regular" panose="020B0600000101010101" charset="-127"/>
              </a:rPr>
              <a:t>전처리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D1BDE7-807C-B5DB-BF7B-2359BCA393A8}"/>
              </a:ext>
            </a:extLst>
          </p:cNvPr>
          <p:cNvCxnSpPr>
            <a:cxnSpLocks/>
          </p:cNvCxnSpPr>
          <p:nvPr/>
        </p:nvCxnSpPr>
        <p:spPr>
          <a:xfrm flipH="1">
            <a:off x="2587243" y="3881971"/>
            <a:ext cx="483135" cy="91330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997CA2-663B-5EB2-94AE-12202B958B2B}"/>
              </a:ext>
            </a:extLst>
          </p:cNvPr>
          <p:cNvCxnSpPr>
            <a:cxnSpLocks/>
          </p:cNvCxnSpPr>
          <p:nvPr/>
        </p:nvCxnSpPr>
        <p:spPr>
          <a:xfrm flipH="1">
            <a:off x="2587243" y="5132916"/>
            <a:ext cx="483135" cy="91330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00C648-1854-3534-3D7C-8C8B38224B7F}"/>
              </a:ext>
            </a:extLst>
          </p:cNvPr>
          <p:cNvCxnSpPr>
            <a:cxnSpLocks/>
          </p:cNvCxnSpPr>
          <p:nvPr/>
        </p:nvCxnSpPr>
        <p:spPr>
          <a:xfrm flipH="1">
            <a:off x="2587243" y="6398272"/>
            <a:ext cx="483135" cy="91330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FD5B62-276B-2FD2-2AC7-215FA56F3782}"/>
              </a:ext>
            </a:extLst>
          </p:cNvPr>
          <p:cNvSpPr txBox="1"/>
          <p:nvPr/>
        </p:nvSpPr>
        <p:spPr>
          <a:xfrm>
            <a:off x="1139982" y="4184955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정상성 검정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122E1FB-8407-6C5D-A4C2-D357C57A196C}"/>
              </a:ext>
            </a:extLst>
          </p:cNvPr>
          <p:cNvSpPr txBox="1"/>
          <p:nvPr/>
        </p:nvSpPr>
        <p:spPr>
          <a:xfrm>
            <a:off x="2884656" y="4184955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ADF,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KPSS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35880AA-F952-ADE4-4322-F60FE2555878}"/>
              </a:ext>
            </a:extLst>
          </p:cNvPr>
          <p:cNvSpPr txBox="1"/>
          <p:nvPr/>
        </p:nvSpPr>
        <p:spPr>
          <a:xfrm>
            <a:off x="1139982" y="5422278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데이터 수집 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4176EED9-184D-18E9-2575-DF5B2FEE5276}"/>
              </a:ext>
            </a:extLst>
          </p:cNvPr>
          <p:cNvSpPr txBox="1"/>
          <p:nvPr/>
        </p:nvSpPr>
        <p:spPr>
          <a:xfrm>
            <a:off x="2884656" y="5422278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AIC,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BIC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E2E815F-81C1-4D9B-FF40-2C06D33AC1E9}"/>
              </a:ext>
            </a:extLst>
          </p:cNvPr>
          <p:cNvSpPr txBox="1"/>
          <p:nvPr/>
        </p:nvSpPr>
        <p:spPr>
          <a:xfrm>
            <a:off x="1139982" y="6515100"/>
            <a:ext cx="1625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latin typeface="Pretendard Regular" panose="020B0600000101010101" charset="-127"/>
                <a:ea typeface="Pretendard Regular" panose="020B0600000101010101" charset="-127"/>
              </a:rPr>
              <a:t>최적 파라미터 선정 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D31100EB-8A00-829B-E757-2CC5AC89E406}"/>
              </a:ext>
            </a:extLst>
          </p:cNvPr>
          <p:cNvSpPr txBox="1"/>
          <p:nvPr/>
        </p:nvSpPr>
        <p:spPr>
          <a:xfrm>
            <a:off x="2884656" y="6673099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최적모델 선정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0A72F49-0947-52EF-39A1-9C3576FE7EFD}"/>
              </a:ext>
            </a:extLst>
          </p:cNvPr>
          <p:cNvSpPr txBox="1"/>
          <p:nvPr/>
        </p:nvSpPr>
        <p:spPr>
          <a:xfrm>
            <a:off x="1139982" y="9203691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미래예측 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10604CE-BE0E-EF98-6FFE-628A840EEF19}"/>
              </a:ext>
            </a:extLst>
          </p:cNvPr>
          <p:cNvSpPr txBox="1"/>
          <p:nvPr/>
        </p:nvSpPr>
        <p:spPr>
          <a:xfrm>
            <a:off x="2884656" y="9203691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성능평가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E9211227-3D22-0C42-9D70-645D3827959A}"/>
              </a:ext>
            </a:extLst>
          </p:cNvPr>
          <p:cNvCxnSpPr>
            <a:cxnSpLocks/>
          </p:cNvCxnSpPr>
          <p:nvPr/>
        </p:nvCxnSpPr>
        <p:spPr>
          <a:xfrm flipH="1">
            <a:off x="2587243" y="8897594"/>
            <a:ext cx="483135" cy="91330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EBB171E2-334D-43DF-0645-36C6DF045072}"/>
              </a:ext>
            </a:extLst>
          </p:cNvPr>
          <p:cNvCxnSpPr>
            <a:cxnSpLocks/>
            <a:stCxn id="10" idx="3"/>
            <a:endCxn id="10" idx="1"/>
          </p:cNvCxnSpPr>
          <p:nvPr/>
        </p:nvCxnSpPr>
        <p:spPr>
          <a:xfrm flipH="1">
            <a:off x="1143000" y="8116921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3A83E227-D4CB-9297-4A75-88949569F43A}"/>
              </a:ext>
            </a:extLst>
          </p:cNvPr>
          <p:cNvSpPr txBox="1"/>
          <p:nvPr/>
        </p:nvSpPr>
        <p:spPr>
          <a:xfrm>
            <a:off x="2044702" y="7760414"/>
            <a:ext cx="16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Pretendard Regular" panose="020B0600000101010101" charset="-127"/>
                <a:ea typeface="Pretendard Regular" panose="020B0600000101010101" charset="-127"/>
              </a:rPr>
              <a:t>잔차분석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7552925-27B2-1358-D22F-F48E8EF493B0}"/>
              </a:ext>
            </a:extLst>
          </p:cNvPr>
          <p:cNvSpPr txBox="1"/>
          <p:nvPr/>
        </p:nvSpPr>
        <p:spPr>
          <a:xfrm>
            <a:off x="1211927" y="8191500"/>
            <a:ext cx="35904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LB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검정 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/ JB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검정 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/ DW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통계량</a:t>
            </a:r>
            <a:endParaRPr lang="en-US" altLang="ko-KR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14B47C43-DF06-5D66-6A41-C89CC38A7001}"/>
              </a:ext>
            </a:extLst>
          </p:cNvPr>
          <p:cNvSpPr/>
          <p:nvPr/>
        </p:nvSpPr>
        <p:spPr>
          <a:xfrm>
            <a:off x="203853" y="3735899"/>
            <a:ext cx="4901545" cy="492352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8A237341-16AA-E71D-333A-F834AD323AFD}"/>
              </a:ext>
            </a:extLst>
          </p:cNvPr>
          <p:cNvSpPr txBox="1"/>
          <p:nvPr/>
        </p:nvSpPr>
        <p:spPr>
          <a:xfrm>
            <a:off x="4641650" y="3692293"/>
            <a:ext cx="892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pPr algn="ctr"/>
            <a:r>
              <a:rPr lang="en-US" altLang="ko-KR" dirty="0"/>
              <a:t>AUTO</a:t>
            </a:r>
          </a:p>
          <a:p>
            <a:pPr algn="ctr"/>
            <a:r>
              <a:rPr lang="en-US" altLang="ko-KR" dirty="0"/>
              <a:t>ARIMA</a:t>
            </a:r>
            <a:endParaRPr lang="ko-KR" altLang="en-US" dirty="0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D793516-AE98-6052-BC29-F95DC720BE0A}"/>
              </a:ext>
            </a:extLst>
          </p:cNvPr>
          <p:cNvSpPr txBox="1"/>
          <p:nvPr/>
        </p:nvSpPr>
        <p:spPr>
          <a:xfrm>
            <a:off x="6125687" y="3987194"/>
            <a:ext cx="414065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S</a:t>
            </a:r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</a:t>
            </a: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I</a:t>
            </a:r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</a:t>
            </a:r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X</a:t>
            </a:r>
            <a:endParaRPr lang="ko-KR" altLang="en-US" sz="66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632E5E3-D9CA-F949-5199-D33718604050}"/>
              </a:ext>
            </a:extLst>
          </p:cNvPr>
          <p:cNvSpPr txBox="1"/>
          <p:nvPr/>
        </p:nvSpPr>
        <p:spPr>
          <a:xfrm>
            <a:off x="9896032" y="5286251"/>
            <a:ext cx="6899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 (</a:t>
            </a:r>
            <a:r>
              <a:rPr lang="ko-KR" altLang="en-US" b="1" dirty="0"/>
              <a:t>계절성</a:t>
            </a:r>
            <a:r>
              <a:rPr lang="en-US" altLang="ko-KR" b="1" dirty="0"/>
              <a:t>, Seasonality)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일정한</a:t>
            </a:r>
            <a:r>
              <a:rPr lang="en-US" altLang="ko-KR" dirty="0"/>
              <a:t> </a:t>
            </a:r>
            <a:r>
              <a:rPr lang="ko-KR" altLang="en-US" dirty="0"/>
              <a:t>주기로 패턴이 반복되는 특성</a:t>
            </a:r>
            <a:endParaRPr lang="en-US" altLang="ko-KR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804B717F-8CE0-6448-C78A-A3EC1B45CAF8}"/>
              </a:ext>
            </a:extLst>
          </p:cNvPr>
          <p:cNvSpPr txBox="1"/>
          <p:nvPr/>
        </p:nvSpPr>
        <p:spPr>
          <a:xfrm>
            <a:off x="9881509" y="5849857"/>
            <a:ext cx="8842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X (</a:t>
            </a:r>
            <a:r>
              <a:rPr lang="ko-KR" altLang="en-US" b="1" dirty="0"/>
              <a:t>외생변수</a:t>
            </a:r>
            <a:r>
              <a:rPr lang="en-US" altLang="ko-KR" b="1" dirty="0"/>
              <a:t>, </a:t>
            </a:r>
            <a:r>
              <a:rPr lang="en-US" altLang="ko-KR" b="1" dirty="0" err="1"/>
              <a:t>eXogenous</a:t>
            </a:r>
            <a:r>
              <a:rPr lang="ko-KR" altLang="en-US" b="1" dirty="0"/>
              <a:t> </a:t>
            </a:r>
            <a:r>
              <a:rPr lang="en-US" altLang="ko-KR" b="1" dirty="0"/>
              <a:t>variables)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시계열 외부요소</a:t>
            </a:r>
            <a:r>
              <a:rPr lang="en-US" altLang="ko-KR" dirty="0"/>
              <a:t>. </a:t>
            </a:r>
            <a:r>
              <a:rPr lang="ko-KR" altLang="en-US" dirty="0"/>
              <a:t>광고 휴일 이벤트 등</a:t>
            </a:r>
            <a:endParaRPr lang="en-US" altLang="ko-KR" dirty="0"/>
          </a:p>
        </p:txBody>
      </p:sp>
      <p:cxnSp>
        <p:nvCxnSpPr>
          <p:cNvPr id="1077" name="연결선: 꺾임 1076">
            <a:extLst>
              <a:ext uri="{FF2B5EF4-FFF2-40B4-BE49-F238E27FC236}">
                <a16:creationId xmlns:a16="http://schemas.microsoft.com/office/drawing/2014/main" id="{53B3D549-F725-E70A-B1EC-BD8829489113}"/>
              </a:ext>
            </a:extLst>
          </p:cNvPr>
          <p:cNvCxnSpPr>
            <a:cxnSpLocks/>
          </p:cNvCxnSpPr>
          <p:nvPr/>
        </p:nvCxnSpPr>
        <p:spPr>
          <a:xfrm>
            <a:off x="6514401" y="4933253"/>
            <a:ext cx="3766460" cy="448512"/>
          </a:xfrm>
          <a:prstGeom prst="bentConnector3">
            <a:avLst>
              <a:gd name="adj1" fmla="val 23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연결선: 꺾임 1077">
            <a:extLst>
              <a:ext uri="{FF2B5EF4-FFF2-40B4-BE49-F238E27FC236}">
                <a16:creationId xmlns:a16="http://schemas.microsoft.com/office/drawing/2014/main" id="{5F2A1E99-7BA2-0EF8-F236-69113C5E8E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79653" y="5332894"/>
            <a:ext cx="1203066" cy="399350"/>
          </a:xfrm>
          <a:prstGeom prst="bentConnector3">
            <a:avLst>
              <a:gd name="adj1" fmla="val 1006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DA50D497-10E7-6261-C525-8AEC10E9D50B}"/>
              </a:ext>
            </a:extLst>
          </p:cNvPr>
          <p:cNvCxnSpPr>
            <a:cxnSpLocks/>
          </p:cNvCxnSpPr>
          <p:nvPr/>
        </p:nvCxnSpPr>
        <p:spPr>
          <a:xfrm>
            <a:off x="6752969" y="2817182"/>
            <a:ext cx="109563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직선 연결선 1084">
            <a:extLst>
              <a:ext uri="{FF2B5EF4-FFF2-40B4-BE49-F238E27FC236}">
                <a16:creationId xmlns:a16="http://schemas.microsoft.com/office/drawing/2014/main" id="{F534335C-55C9-31B2-EA40-8CD72389936D}"/>
              </a:ext>
            </a:extLst>
          </p:cNvPr>
          <p:cNvCxnSpPr>
            <a:cxnSpLocks/>
          </p:cNvCxnSpPr>
          <p:nvPr/>
        </p:nvCxnSpPr>
        <p:spPr>
          <a:xfrm>
            <a:off x="7924800" y="2817182"/>
            <a:ext cx="22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7" name="직선 연결선 1086">
            <a:extLst>
              <a:ext uri="{FF2B5EF4-FFF2-40B4-BE49-F238E27FC236}">
                <a16:creationId xmlns:a16="http://schemas.microsoft.com/office/drawing/2014/main" id="{0302259E-D15A-3A9A-30A0-0FCFB0278CD8}"/>
              </a:ext>
            </a:extLst>
          </p:cNvPr>
          <p:cNvCxnSpPr>
            <a:cxnSpLocks/>
          </p:cNvCxnSpPr>
          <p:nvPr/>
        </p:nvCxnSpPr>
        <p:spPr>
          <a:xfrm>
            <a:off x="8229600" y="2817182"/>
            <a:ext cx="12954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8747013B-898D-B469-8DDA-A201FAAAAC9D}"/>
              </a:ext>
            </a:extLst>
          </p:cNvPr>
          <p:cNvCxnSpPr>
            <a:cxnSpLocks/>
          </p:cNvCxnSpPr>
          <p:nvPr/>
        </p:nvCxnSpPr>
        <p:spPr>
          <a:xfrm>
            <a:off x="6219113" y="4931035"/>
            <a:ext cx="5338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4" name="직선 연결선 1103">
            <a:extLst>
              <a:ext uri="{FF2B5EF4-FFF2-40B4-BE49-F238E27FC236}">
                <a16:creationId xmlns:a16="http://schemas.microsoft.com/office/drawing/2014/main" id="{2DC326F6-6FE5-8FB5-91C9-E1D163691C9D}"/>
              </a:ext>
            </a:extLst>
          </p:cNvPr>
          <p:cNvCxnSpPr>
            <a:cxnSpLocks/>
          </p:cNvCxnSpPr>
          <p:nvPr/>
        </p:nvCxnSpPr>
        <p:spPr>
          <a:xfrm>
            <a:off x="9614581" y="4931035"/>
            <a:ext cx="5338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1069A4-4DAF-6699-60F8-D0A098A7D062}"/>
              </a:ext>
            </a:extLst>
          </p:cNvPr>
          <p:cNvSpPr txBox="1"/>
          <p:nvPr/>
        </p:nvSpPr>
        <p:spPr>
          <a:xfrm>
            <a:off x="6105081" y="7187143"/>
            <a:ext cx="9520084" cy="30028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defRPr sz="1600" b="1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p: 자기회귀(AR) 모델의 차수로, </a:t>
            </a:r>
            <a:r>
              <a:rPr lang="ko-KR" altLang="en-US" b="0" dirty="0"/>
              <a:t>이전 데이터 포인트가 현재 데이터에 얼마나 영향을 미치는지를 나타냄</a:t>
            </a:r>
            <a:endParaRPr lang="ko-KR" altLang="en-US" dirty="0"/>
          </a:p>
          <a:p>
            <a:r>
              <a:rPr lang="ko-KR" altLang="en-US" dirty="0"/>
              <a:t>d: 차분의 횟수로, </a:t>
            </a:r>
            <a:r>
              <a:rPr lang="ko-KR" altLang="en-US" b="0" dirty="0"/>
              <a:t>데이터를 정상성(</a:t>
            </a:r>
            <a:r>
              <a:rPr lang="ko-KR" altLang="en-US" b="0" dirty="0" err="1"/>
              <a:t>stationary</a:t>
            </a:r>
            <a:r>
              <a:rPr lang="ko-KR" altLang="en-US" b="0" dirty="0"/>
              <a:t>) 상태로 만들기 위해 얼마나 차분을 적용해야 하는지를 나타냄</a:t>
            </a:r>
          </a:p>
          <a:p>
            <a:r>
              <a:rPr lang="ko-KR" altLang="en-US" dirty="0"/>
              <a:t>q: 이동 평균(MA) 모델의 차수로, </a:t>
            </a:r>
            <a:r>
              <a:rPr lang="ko-KR" altLang="en-US" b="0" dirty="0"/>
              <a:t>과거의 예측 오차가 현재 데이터에 미치는 영향을 설명</a:t>
            </a:r>
          </a:p>
          <a:p>
            <a:r>
              <a:rPr lang="ko-KR" altLang="en-US" dirty="0"/>
              <a:t>P: 계절적 자기회귀(SAR) 모델의 차수로, </a:t>
            </a:r>
            <a:r>
              <a:rPr lang="ko-KR" altLang="en-US" b="0" dirty="0"/>
              <a:t>계절적 패턴에서 자기회귀 부분의 차수를 나타냄</a:t>
            </a:r>
          </a:p>
          <a:p>
            <a:r>
              <a:rPr lang="ko-KR" altLang="en-US" dirty="0"/>
              <a:t>D: 계절적 차분 횟수로, </a:t>
            </a:r>
            <a:r>
              <a:rPr lang="ko-KR" altLang="en-US" b="0" dirty="0"/>
              <a:t>계절적 패턴을 정상성 상태로 만들기 위해 몇 번의 차분을 해야 하는지를 나타냄</a:t>
            </a:r>
            <a:endParaRPr lang="ko-KR" altLang="en-US" dirty="0"/>
          </a:p>
          <a:p>
            <a:r>
              <a:rPr lang="ko-KR" altLang="en-US" dirty="0"/>
              <a:t>Q: 계절적 이동 평균(SMA) 모델의 차수로, </a:t>
            </a:r>
            <a:r>
              <a:rPr lang="ko-KR" altLang="en-US" b="0" dirty="0"/>
              <a:t>계절적 패턴에서 예측 오차의 영향을 설명</a:t>
            </a:r>
          </a:p>
          <a:p>
            <a:r>
              <a:rPr lang="ko-KR" altLang="en-US" dirty="0"/>
              <a:t>s: 계절성 주기로, </a:t>
            </a:r>
            <a:r>
              <a:rPr lang="ko-KR" altLang="en-US" b="0" dirty="0"/>
              <a:t>계절적 패턴이 몇 개의 주기를 가지는지를 나타냄(예: 12개월, 7일 등)</a:t>
            </a:r>
          </a:p>
          <a:p>
            <a:r>
              <a:rPr lang="ko-KR" altLang="en-US" dirty="0"/>
              <a:t>x: 외생변수로, </a:t>
            </a:r>
            <a:r>
              <a:rPr lang="ko-KR" altLang="en-US" b="0" dirty="0"/>
              <a:t>모델에 추가로 포함된 외부 변수들로 예측에 영향을 줄 수 있는 요인들을 나타냄</a:t>
            </a:r>
          </a:p>
        </p:txBody>
      </p:sp>
    </p:spTree>
    <p:extLst>
      <p:ext uri="{BB962C8B-B14F-4D97-AF65-F5344CB8AC3E}">
        <p14:creationId xmlns:p14="http://schemas.microsoft.com/office/powerpoint/2010/main" val="16410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5FDEF-CFEB-A051-BEED-CC445A068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자유형: 도형 1109">
            <a:extLst>
              <a:ext uri="{FF2B5EF4-FFF2-40B4-BE49-F238E27FC236}">
                <a16:creationId xmlns:a16="http://schemas.microsoft.com/office/drawing/2014/main" id="{CA26295F-2A66-656D-E192-93B8D10696EB}"/>
              </a:ext>
            </a:extLst>
          </p:cNvPr>
          <p:cNvSpPr/>
          <p:nvPr/>
        </p:nvSpPr>
        <p:spPr>
          <a:xfrm>
            <a:off x="2146990" y="3354633"/>
            <a:ext cx="5553039" cy="5553037"/>
          </a:xfrm>
          <a:custGeom>
            <a:avLst/>
            <a:gdLst>
              <a:gd name="connsiteX0" fmla="*/ 1746899 w 3493799"/>
              <a:gd name="connsiteY0" fmla="*/ 83529 h 3493798"/>
              <a:gd name="connsiteX1" fmla="*/ 86714 w 3493799"/>
              <a:gd name="connsiteY1" fmla="*/ 1743713 h 3493798"/>
              <a:gd name="connsiteX2" fmla="*/ 1746899 w 3493799"/>
              <a:gd name="connsiteY2" fmla="*/ 3403897 h 3493798"/>
              <a:gd name="connsiteX3" fmla="*/ 3407083 w 3493799"/>
              <a:gd name="connsiteY3" fmla="*/ 1743713 h 3493798"/>
              <a:gd name="connsiteX4" fmla="*/ 1746899 w 3493799"/>
              <a:gd name="connsiteY4" fmla="*/ 83529 h 3493798"/>
              <a:gd name="connsiteX5" fmla="*/ 1746899 w 3493799"/>
              <a:gd name="connsiteY5" fmla="*/ 0 h 3493798"/>
              <a:gd name="connsiteX6" fmla="*/ 3493799 w 3493799"/>
              <a:gd name="connsiteY6" fmla="*/ 1746899 h 3493798"/>
              <a:gd name="connsiteX7" fmla="*/ 1746899 w 3493799"/>
              <a:gd name="connsiteY7" fmla="*/ 3493798 h 3493798"/>
              <a:gd name="connsiteX8" fmla="*/ 0 w 3493799"/>
              <a:gd name="connsiteY8" fmla="*/ 1746899 h 3493798"/>
              <a:gd name="connsiteX9" fmla="*/ 1746899 w 3493799"/>
              <a:gd name="connsiteY9" fmla="*/ 0 h 34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799" h="3493798">
                <a:moveTo>
                  <a:pt x="1746899" y="83529"/>
                </a:moveTo>
                <a:cubicBezTo>
                  <a:pt x="830003" y="83529"/>
                  <a:pt x="86714" y="826819"/>
                  <a:pt x="86714" y="1743713"/>
                </a:cubicBezTo>
                <a:cubicBezTo>
                  <a:pt x="86714" y="2660607"/>
                  <a:pt x="830003" y="3403897"/>
                  <a:pt x="1746899" y="3403897"/>
                </a:cubicBezTo>
                <a:cubicBezTo>
                  <a:pt x="2663791" y="3403897"/>
                  <a:pt x="3407083" y="2660607"/>
                  <a:pt x="3407083" y="1743713"/>
                </a:cubicBezTo>
                <a:cubicBezTo>
                  <a:pt x="3407083" y="826819"/>
                  <a:pt x="2663791" y="83529"/>
                  <a:pt x="1746899" y="83529"/>
                </a:cubicBezTo>
                <a:close/>
                <a:moveTo>
                  <a:pt x="1746899" y="0"/>
                </a:moveTo>
                <a:cubicBezTo>
                  <a:pt x="2711685" y="0"/>
                  <a:pt x="3493799" y="782113"/>
                  <a:pt x="3493799" y="1746899"/>
                </a:cubicBezTo>
                <a:cubicBezTo>
                  <a:pt x="3493799" y="2711685"/>
                  <a:pt x="2711685" y="3493798"/>
                  <a:pt x="1746899" y="3493798"/>
                </a:cubicBezTo>
                <a:cubicBezTo>
                  <a:pt x="782113" y="3493798"/>
                  <a:pt x="0" y="2711685"/>
                  <a:pt x="0" y="1746899"/>
                </a:cubicBezTo>
                <a:cubicBezTo>
                  <a:pt x="0" y="782113"/>
                  <a:pt x="782113" y="0"/>
                  <a:pt x="174689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4B2FB627-FCBC-8A9A-8522-2EDCE149F4E4}"/>
              </a:ext>
            </a:extLst>
          </p:cNvPr>
          <p:cNvSpPr txBox="1"/>
          <p:nvPr/>
        </p:nvSpPr>
        <p:spPr>
          <a:xfrm>
            <a:off x="643579" y="520700"/>
            <a:ext cx="674782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SARIMAX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장점 및 활용성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84FA0-3F0B-087E-2708-168640FB85CB}"/>
              </a:ext>
            </a:extLst>
          </p:cNvPr>
          <p:cNvCxnSpPr>
            <a:cxnSpLocks/>
          </p:cNvCxnSpPr>
          <p:nvPr/>
        </p:nvCxnSpPr>
        <p:spPr>
          <a:xfrm>
            <a:off x="7660158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E5BFC6-6395-4D5D-44BD-0C166B88FD7A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706D92D7-1B25-A909-BB59-15FE3D3BF38C}"/>
              </a:ext>
            </a:extLst>
          </p:cNvPr>
          <p:cNvCxnSpPr>
            <a:cxnSpLocks/>
          </p:cNvCxnSpPr>
          <p:nvPr/>
        </p:nvCxnSpPr>
        <p:spPr>
          <a:xfrm>
            <a:off x="457200" y="6016921"/>
            <a:ext cx="1189045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E1979262-A2F9-804A-CE56-DC2F87759F4C}"/>
              </a:ext>
            </a:extLst>
          </p:cNvPr>
          <p:cNvSpPr/>
          <p:nvPr/>
        </p:nvSpPr>
        <p:spPr>
          <a:xfrm>
            <a:off x="3745398" y="2171274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3D11A1-A416-DF18-FEEA-A512095B6B6A}"/>
              </a:ext>
            </a:extLst>
          </p:cNvPr>
          <p:cNvSpPr/>
          <p:nvPr/>
        </p:nvSpPr>
        <p:spPr>
          <a:xfrm>
            <a:off x="859940" y="4264320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9F1F6A-140A-B3BB-5725-D8F76E9048E6}"/>
              </a:ext>
            </a:extLst>
          </p:cNvPr>
          <p:cNvSpPr/>
          <p:nvPr/>
        </p:nvSpPr>
        <p:spPr>
          <a:xfrm>
            <a:off x="2246612" y="7455061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54EE482-DBA7-34DC-648C-298DCEE2A1D5}"/>
              </a:ext>
            </a:extLst>
          </p:cNvPr>
          <p:cNvSpPr/>
          <p:nvPr/>
        </p:nvSpPr>
        <p:spPr>
          <a:xfrm>
            <a:off x="5664199" y="7370394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7B882F1-981F-4B99-60DA-9FE5630374B9}"/>
              </a:ext>
            </a:extLst>
          </p:cNvPr>
          <p:cNvSpPr/>
          <p:nvPr/>
        </p:nvSpPr>
        <p:spPr>
          <a:xfrm>
            <a:off x="6744296" y="4264320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C8384E-CB88-3F18-8B14-2CA2135B0FB8}"/>
              </a:ext>
            </a:extLst>
          </p:cNvPr>
          <p:cNvSpPr/>
          <p:nvPr/>
        </p:nvSpPr>
        <p:spPr>
          <a:xfrm>
            <a:off x="3830065" y="2255941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해석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용이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9785DB1-DE5A-21F7-E8DE-ECEF079F8A20}"/>
              </a:ext>
            </a:extLst>
          </p:cNvPr>
          <p:cNvSpPr/>
          <p:nvPr/>
        </p:nvSpPr>
        <p:spPr>
          <a:xfrm>
            <a:off x="944607" y="4348987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적은 데이터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B8244A-D56E-7262-329C-BDC1EC6D4AE8}"/>
              </a:ext>
            </a:extLst>
          </p:cNvPr>
          <p:cNvSpPr/>
          <p:nvPr/>
        </p:nvSpPr>
        <p:spPr>
          <a:xfrm>
            <a:off x="2331279" y="7539728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단기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예측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8891389-7602-F981-8055-7DF00FBEA5A9}"/>
              </a:ext>
            </a:extLst>
          </p:cNvPr>
          <p:cNvSpPr/>
          <p:nvPr/>
        </p:nvSpPr>
        <p:spPr>
          <a:xfrm>
            <a:off x="5747375" y="7455061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정상성 확보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2CD492B-E1F8-ACCF-68F8-8677AD926417}"/>
              </a:ext>
            </a:extLst>
          </p:cNvPr>
          <p:cNvSpPr/>
          <p:nvPr/>
        </p:nvSpPr>
        <p:spPr>
          <a:xfrm>
            <a:off x="6828963" y="4348987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계절성</a:t>
            </a:r>
            <a:endParaRPr lang="ko-KR" altLang="en-US" sz="44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B96C195-8484-D4D3-FD2C-E2F8D86D0DB5}"/>
              </a:ext>
            </a:extLst>
          </p:cNvPr>
          <p:cNvSpPr/>
          <p:nvPr/>
        </p:nvSpPr>
        <p:spPr>
          <a:xfrm>
            <a:off x="4073069" y="4991101"/>
            <a:ext cx="1979440" cy="19794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0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362C8265-88E7-24F2-F1A7-11B5F78F57E5}"/>
              </a:ext>
            </a:extLst>
          </p:cNvPr>
          <p:cNvSpPr txBox="1"/>
          <p:nvPr/>
        </p:nvSpPr>
        <p:spPr>
          <a:xfrm>
            <a:off x="3809581" y="5559971"/>
            <a:ext cx="294718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SARIMAX</a:t>
            </a:r>
            <a:endParaRPr lang="ko-KR" sz="4400" b="0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277DF4-0EA5-348C-1BBD-56143682335D}"/>
              </a:ext>
            </a:extLst>
          </p:cNvPr>
          <p:cNvSpPr txBox="1"/>
          <p:nvPr/>
        </p:nvSpPr>
        <p:spPr>
          <a:xfrm>
            <a:off x="10125210" y="3077634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1.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해석 용이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D6B1DF4-A16B-918B-38D2-9D52F48B49E9}"/>
              </a:ext>
            </a:extLst>
          </p:cNvPr>
          <p:cNvSpPr txBox="1"/>
          <p:nvPr/>
        </p:nvSpPr>
        <p:spPr>
          <a:xfrm>
            <a:off x="14234202" y="3077634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2.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적은 데이터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19162F0-586A-1B14-5B66-3A00CF3E011B}"/>
              </a:ext>
            </a:extLst>
          </p:cNvPr>
          <p:cNvSpPr txBox="1"/>
          <p:nvPr/>
        </p:nvSpPr>
        <p:spPr>
          <a:xfrm>
            <a:off x="10125210" y="5062828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3.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계절성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A0E6AF6-E742-6E0A-AE6D-AAE16DDA459D}"/>
              </a:ext>
            </a:extLst>
          </p:cNvPr>
          <p:cNvSpPr txBox="1"/>
          <p:nvPr/>
        </p:nvSpPr>
        <p:spPr>
          <a:xfrm>
            <a:off x="14234202" y="506282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SemiBold" panose="020B0600000101010101" charset="-127"/>
                <a:ea typeface="Pretendard SemiBold" panose="020B0600000101010101" charset="-127"/>
              </a:rPr>
              <a:t>4.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단기 예측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EAF87EE3-112B-F1D2-3684-86C9FA669120}"/>
              </a:ext>
            </a:extLst>
          </p:cNvPr>
          <p:cNvSpPr txBox="1"/>
          <p:nvPr/>
        </p:nvSpPr>
        <p:spPr>
          <a:xfrm>
            <a:off x="10125210" y="7369427"/>
            <a:ext cx="289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5.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정상성 확보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1A76500-E965-D1F8-83B8-1F9A9F1FEB1E}"/>
              </a:ext>
            </a:extLst>
          </p:cNvPr>
          <p:cNvSpPr txBox="1"/>
          <p:nvPr/>
        </p:nvSpPr>
        <p:spPr>
          <a:xfrm>
            <a:off x="10125210" y="365735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모델이 예측하는 방식이 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투명하고 직관적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특히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금융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의료 등에서 더 유리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D0A546E0-0C2B-998F-AD3E-99A01C10886C}"/>
              </a:ext>
            </a:extLst>
          </p:cNvPr>
          <p:cNvSpPr txBox="1"/>
          <p:nvPr/>
        </p:nvSpPr>
        <p:spPr>
          <a:xfrm>
            <a:off x="14234202" y="365735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상대적으로 적은 데이터로도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훌륭한 성능을 낼 수 있음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C999320-087F-4F85-E932-8971FA64C27B}"/>
              </a:ext>
            </a:extLst>
          </p:cNvPr>
          <p:cNvSpPr txBox="1"/>
          <p:nvPr/>
        </p:nvSpPr>
        <p:spPr>
          <a:xfrm>
            <a:off x="10125210" y="5566529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계절적 패턴을 잘 반영하는 모델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월별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분기별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연간 계절성 변동에 특히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강력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846FB9E8-85B7-ED39-784B-7A510B40999E}"/>
              </a:ext>
            </a:extLst>
          </p:cNvPr>
          <p:cNvSpPr txBox="1"/>
          <p:nvPr/>
        </p:nvSpPr>
        <p:spPr>
          <a:xfrm>
            <a:off x="14234202" y="556652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명시적인 시간 의존성을 다뤄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예측하기 때문에 단기예측에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뛰어난 성능을 보임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A7EB766D-068C-8963-CB29-DDBC14BB8134}"/>
              </a:ext>
            </a:extLst>
          </p:cNvPr>
          <p:cNvSpPr txBox="1"/>
          <p:nvPr/>
        </p:nvSpPr>
        <p:spPr>
          <a:xfrm>
            <a:off x="10125210" y="7923606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정상성 확보를 위한 차분 과정을 포함하고 있어 추가적인 수작업이 불필요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F9801-EAE3-475F-FF3D-CAE7E0D69145}"/>
              </a:ext>
            </a:extLst>
          </p:cNvPr>
          <p:cNvSpPr txBox="1"/>
          <p:nvPr/>
        </p:nvSpPr>
        <p:spPr>
          <a:xfrm>
            <a:off x="7700029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SARIMAX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모델의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장점에 대한 설명입니다</a:t>
            </a:r>
          </a:p>
        </p:txBody>
      </p:sp>
    </p:spTree>
    <p:extLst>
      <p:ext uri="{BB962C8B-B14F-4D97-AF65-F5344CB8AC3E}">
        <p14:creationId xmlns:p14="http://schemas.microsoft.com/office/powerpoint/2010/main" val="385443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E110-B3CB-FFFA-8815-3199A719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9">
            <a:extLst>
              <a:ext uri="{FF2B5EF4-FFF2-40B4-BE49-F238E27FC236}">
                <a16:creationId xmlns:a16="http://schemas.microsoft.com/office/drawing/2014/main" id="{72316E92-3B7A-A238-4C36-2ED4DAC64A54}"/>
              </a:ext>
            </a:extLst>
          </p:cNvPr>
          <p:cNvSpPr txBox="1"/>
          <p:nvPr/>
        </p:nvSpPr>
        <p:spPr>
          <a:xfrm>
            <a:off x="643579" y="520700"/>
            <a:ext cx="606202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ARIMAX </a:t>
            </a: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계절성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2E8E50-9B37-EF47-9421-45E9C29AD13C}"/>
              </a:ext>
            </a:extLst>
          </p:cNvPr>
          <p:cNvCxnSpPr>
            <a:cxnSpLocks/>
          </p:cNvCxnSpPr>
          <p:nvPr/>
        </p:nvCxnSpPr>
        <p:spPr>
          <a:xfrm>
            <a:off x="6705599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80D6CB-CCE7-6CED-DA66-F09A765D8FA2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3AD092-8286-5F1C-D459-4DB27287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2"/>
          <a:stretch/>
        </p:blipFill>
        <p:spPr>
          <a:xfrm>
            <a:off x="943956" y="1903852"/>
            <a:ext cx="4771043" cy="27062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629AD9-A80A-4AD4-CF29-4C098A1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3"/>
          <a:stretch/>
        </p:blipFill>
        <p:spPr>
          <a:xfrm>
            <a:off x="1404556" y="4737348"/>
            <a:ext cx="3816834" cy="27194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770F49E-6671-A260-9B6F-C57C00F5CE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3"/>
          <a:stretch/>
        </p:blipFill>
        <p:spPr>
          <a:xfrm>
            <a:off x="1377431" y="7567596"/>
            <a:ext cx="3816834" cy="2719404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0DAD02AE-A90A-A9B7-A175-BA802D45FAB4}"/>
              </a:ext>
            </a:extLst>
          </p:cNvPr>
          <p:cNvSpPr txBox="1"/>
          <p:nvPr/>
        </p:nvSpPr>
        <p:spPr>
          <a:xfrm>
            <a:off x="6181590" y="8580745"/>
            <a:ext cx="4029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푸리에 변환</a:t>
            </a:r>
            <a:endParaRPr lang="en-US" altLang="ko-KR" sz="3000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Fourier Transform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2E13C7A-4832-F7B8-56AC-1ED19C2F27A8}"/>
              </a:ext>
            </a:extLst>
          </p:cNvPr>
          <p:cNvSpPr txBox="1"/>
          <p:nvPr/>
        </p:nvSpPr>
        <p:spPr>
          <a:xfrm>
            <a:off x="6193880" y="5820051"/>
            <a:ext cx="25691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주기 분석 </a:t>
            </a:r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Periodogram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4AD3555-429B-476A-42D1-22F144BA0295}"/>
              </a:ext>
            </a:extLst>
          </p:cNvPr>
          <p:cNvSpPr txBox="1"/>
          <p:nvPr/>
        </p:nvSpPr>
        <p:spPr>
          <a:xfrm>
            <a:off x="6181591" y="2967103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시각화 탐색</a:t>
            </a:r>
          </a:p>
        </p:txBody>
      </p: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F7623668-67F7-9EDE-488E-52C372948843}"/>
              </a:ext>
            </a:extLst>
          </p:cNvPr>
          <p:cNvCxnSpPr/>
          <p:nvPr/>
        </p:nvCxnSpPr>
        <p:spPr>
          <a:xfrm>
            <a:off x="10439400" y="7200900"/>
            <a:ext cx="708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자유형: 도형 1040">
            <a:extLst>
              <a:ext uri="{FF2B5EF4-FFF2-40B4-BE49-F238E27FC236}">
                <a16:creationId xmlns:a16="http://schemas.microsoft.com/office/drawing/2014/main" id="{4EB9AEEA-39F9-0AA1-850C-3BE036365374}"/>
              </a:ext>
            </a:extLst>
          </p:cNvPr>
          <p:cNvSpPr/>
          <p:nvPr/>
        </p:nvSpPr>
        <p:spPr>
          <a:xfrm rot="5400000">
            <a:off x="11030438" y="5053360"/>
            <a:ext cx="3085130" cy="1209950"/>
          </a:xfrm>
          <a:custGeom>
            <a:avLst/>
            <a:gdLst>
              <a:gd name="connsiteX0" fmla="*/ 0 w 3085130"/>
              <a:gd name="connsiteY0" fmla="*/ 1209950 h 1209950"/>
              <a:gd name="connsiteX1" fmla="*/ 774441 w 3085130"/>
              <a:gd name="connsiteY1" fmla="*/ 0 h 1209950"/>
              <a:gd name="connsiteX2" fmla="*/ 3085130 w 3085130"/>
              <a:gd name="connsiteY2" fmla="*/ 0 h 1209950"/>
              <a:gd name="connsiteX3" fmla="*/ 3085130 w 3085130"/>
              <a:gd name="connsiteY3" fmla="*/ 1209950 h 12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5130" h="1209950">
                <a:moveTo>
                  <a:pt x="0" y="1209950"/>
                </a:moveTo>
                <a:lnTo>
                  <a:pt x="774441" y="0"/>
                </a:lnTo>
                <a:lnTo>
                  <a:pt x="3085130" y="0"/>
                </a:lnTo>
                <a:lnTo>
                  <a:pt x="3085130" y="1209950"/>
                </a:lnTo>
                <a:close/>
              </a:path>
            </a:pathLst>
          </a:custGeom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2" name="자유형: 도형 1041">
            <a:extLst>
              <a:ext uri="{FF2B5EF4-FFF2-40B4-BE49-F238E27FC236}">
                <a16:creationId xmlns:a16="http://schemas.microsoft.com/office/drawing/2014/main" id="{68F4F816-D10E-47D5-1CC7-46F03294221C}"/>
              </a:ext>
            </a:extLst>
          </p:cNvPr>
          <p:cNvSpPr/>
          <p:nvPr/>
        </p:nvSpPr>
        <p:spPr>
          <a:xfrm rot="5400000">
            <a:off x="14105477" y="5053360"/>
            <a:ext cx="3085130" cy="1209950"/>
          </a:xfrm>
          <a:custGeom>
            <a:avLst/>
            <a:gdLst>
              <a:gd name="connsiteX0" fmla="*/ 0 w 3085130"/>
              <a:gd name="connsiteY0" fmla="*/ 1209950 h 1209950"/>
              <a:gd name="connsiteX1" fmla="*/ 774441 w 3085130"/>
              <a:gd name="connsiteY1" fmla="*/ 0 h 1209950"/>
              <a:gd name="connsiteX2" fmla="*/ 3085130 w 3085130"/>
              <a:gd name="connsiteY2" fmla="*/ 0 h 1209950"/>
              <a:gd name="connsiteX3" fmla="*/ 3085130 w 3085130"/>
              <a:gd name="connsiteY3" fmla="*/ 1209950 h 12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5130" h="1209950">
                <a:moveTo>
                  <a:pt x="0" y="1209950"/>
                </a:moveTo>
                <a:lnTo>
                  <a:pt x="774441" y="0"/>
                </a:lnTo>
                <a:lnTo>
                  <a:pt x="3085130" y="0"/>
                </a:lnTo>
                <a:lnTo>
                  <a:pt x="3085130" y="1209950"/>
                </a:lnTo>
                <a:close/>
              </a:path>
            </a:pathLst>
          </a:custGeom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EC59832-1D09-188A-B372-6CE95D0B4611}"/>
              </a:ext>
            </a:extLst>
          </p:cNvPr>
          <p:cNvSpPr txBox="1"/>
          <p:nvPr/>
        </p:nvSpPr>
        <p:spPr>
          <a:xfrm>
            <a:off x="10218173" y="3374961"/>
            <a:ext cx="1050967" cy="5539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MAE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995E6FAC-65D2-7193-4EF2-D2FF9624C7D5}"/>
              </a:ext>
            </a:extLst>
          </p:cNvPr>
          <p:cNvSpPr txBox="1"/>
          <p:nvPr/>
        </p:nvSpPr>
        <p:spPr>
          <a:xfrm>
            <a:off x="11696704" y="7968815"/>
            <a:ext cx="1752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ARIMA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9B86950-23D9-32DA-FF2C-D69569B3285D}"/>
              </a:ext>
            </a:extLst>
          </p:cNvPr>
          <p:cNvSpPr txBox="1"/>
          <p:nvPr/>
        </p:nvSpPr>
        <p:spPr>
          <a:xfrm>
            <a:off x="14578629" y="7968815"/>
            <a:ext cx="2138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SARIMAX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46" name="화살표: 오른쪽 1045">
            <a:extLst>
              <a:ext uri="{FF2B5EF4-FFF2-40B4-BE49-F238E27FC236}">
                <a16:creationId xmlns:a16="http://schemas.microsoft.com/office/drawing/2014/main" id="{F1261AAC-8B4C-7E64-340F-451C60274694}"/>
              </a:ext>
            </a:extLst>
          </p:cNvPr>
          <p:cNvSpPr/>
          <p:nvPr/>
        </p:nvSpPr>
        <p:spPr>
          <a:xfrm>
            <a:off x="9174621" y="5405651"/>
            <a:ext cx="999750" cy="12405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화살표: 오른쪽 1046">
            <a:extLst>
              <a:ext uri="{FF2B5EF4-FFF2-40B4-BE49-F238E27FC236}">
                <a16:creationId xmlns:a16="http://schemas.microsoft.com/office/drawing/2014/main" id="{5C959EEC-AC07-3452-A4E1-AD55F0AD7A71}"/>
              </a:ext>
            </a:extLst>
          </p:cNvPr>
          <p:cNvSpPr/>
          <p:nvPr/>
        </p:nvSpPr>
        <p:spPr>
          <a:xfrm>
            <a:off x="13760141" y="5484116"/>
            <a:ext cx="700763" cy="671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03ACB-526B-2A9C-A23E-887423C573BA}"/>
              </a:ext>
            </a:extLst>
          </p:cNvPr>
          <p:cNvSpPr txBox="1"/>
          <p:nvPr/>
        </p:nvSpPr>
        <p:spPr>
          <a:xfrm>
            <a:off x="11668827" y="3780399"/>
            <a:ext cx="105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165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CB95D-360B-A343-A527-0B8A9392C89C}"/>
              </a:ext>
            </a:extLst>
          </p:cNvPr>
          <p:cNvSpPr txBox="1"/>
          <p:nvPr/>
        </p:nvSpPr>
        <p:spPr>
          <a:xfrm>
            <a:off x="14721347" y="3780399"/>
            <a:ext cx="105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125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F7F68-2017-9868-BF34-71AA001BEFE5}"/>
              </a:ext>
            </a:extLst>
          </p:cNvPr>
          <p:cNvSpPr txBox="1"/>
          <p:nvPr/>
        </p:nvSpPr>
        <p:spPr>
          <a:xfrm>
            <a:off x="12931733" y="4439202"/>
            <a:ext cx="105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112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C2477-F5FC-F7DC-5C34-F10B9C91B2F8}"/>
              </a:ext>
            </a:extLst>
          </p:cNvPr>
          <p:cNvSpPr txBox="1"/>
          <p:nvPr/>
        </p:nvSpPr>
        <p:spPr>
          <a:xfrm>
            <a:off x="15941633" y="4439202"/>
            <a:ext cx="105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102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60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4EC7B-8DB5-3D0E-7F5E-F0B90F58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4C03927D-6933-F3A1-AA9F-C4B3A73D154A}"/>
              </a:ext>
            </a:extLst>
          </p:cNvPr>
          <p:cNvSpPr/>
          <p:nvPr/>
        </p:nvSpPr>
        <p:spPr>
          <a:xfrm rot="5400000">
            <a:off x="8929244" y="5437032"/>
            <a:ext cx="2277313" cy="1881820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3B35A4A-8E3C-EC38-BA47-A7D4CEE075D6}"/>
              </a:ext>
            </a:extLst>
          </p:cNvPr>
          <p:cNvSpPr/>
          <p:nvPr/>
        </p:nvSpPr>
        <p:spPr>
          <a:xfrm rot="5400000">
            <a:off x="13056138" y="5437033"/>
            <a:ext cx="2277313" cy="1881820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0EBC5768-7954-BFE0-2B5F-533CAE0A65AB}"/>
              </a:ext>
            </a:extLst>
          </p:cNvPr>
          <p:cNvSpPr/>
          <p:nvPr/>
        </p:nvSpPr>
        <p:spPr>
          <a:xfrm rot="5400000">
            <a:off x="4831453" y="5437031"/>
            <a:ext cx="2277313" cy="1881820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B211DC52-CAB3-E1B5-BC42-8EA13A5CA84F}"/>
              </a:ext>
            </a:extLst>
          </p:cNvPr>
          <p:cNvSpPr txBox="1"/>
          <p:nvPr/>
        </p:nvSpPr>
        <p:spPr>
          <a:xfrm>
            <a:off x="643579" y="520700"/>
            <a:ext cx="77384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ARIMAX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 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DEVELOP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77F3D7-59CD-01AD-2FDF-EEE96F7BAA85}"/>
              </a:ext>
            </a:extLst>
          </p:cNvPr>
          <p:cNvCxnSpPr>
            <a:cxnSpLocks/>
          </p:cNvCxnSpPr>
          <p:nvPr/>
        </p:nvCxnSpPr>
        <p:spPr>
          <a:xfrm>
            <a:off x="80010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644699-1412-F1EC-B5C8-1D660CC186A6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F269C6-F22B-261D-B880-F59053502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76064"/>
              </p:ext>
            </p:extLst>
          </p:nvPr>
        </p:nvGraphicFramePr>
        <p:xfrm>
          <a:off x="1066800" y="8801100"/>
          <a:ext cx="1642522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559">
                  <a:extLst>
                    <a:ext uri="{9D8B030D-6E8A-4147-A177-3AD203B41FA5}">
                      <a16:colId xmlns:a16="http://schemas.microsoft.com/office/drawing/2014/main" val="3237267603"/>
                    </a:ext>
                  </a:extLst>
                </a:gridCol>
                <a:gridCol w="3879166">
                  <a:extLst>
                    <a:ext uri="{9D8B030D-6E8A-4147-A177-3AD203B41FA5}">
                      <a16:colId xmlns:a16="http://schemas.microsoft.com/office/drawing/2014/main" val="3659305293"/>
                    </a:ext>
                  </a:extLst>
                </a:gridCol>
                <a:gridCol w="3879166">
                  <a:extLst>
                    <a:ext uri="{9D8B030D-6E8A-4147-A177-3AD203B41FA5}">
                      <a16:colId xmlns:a16="http://schemas.microsoft.com/office/drawing/2014/main" val="1389081017"/>
                    </a:ext>
                  </a:extLst>
                </a:gridCol>
                <a:gridCol w="3879166">
                  <a:extLst>
                    <a:ext uri="{9D8B030D-6E8A-4147-A177-3AD203B41FA5}">
                      <a16:colId xmlns:a16="http://schemas.microsoft.com/office/drawing/2014/main" val="256334153"/>
                    </a:ext>
                  </a:extLst>
                </a:gridCol>
                <a:gridCol w="3879166">
                  <a:extLst>
                    <a:ext uri="{9D8B030D-6E8A-4147-A177-3AD203B41FA5}">
                      <a16:colId xmlns:a16="http://schemas.microsoft.com/office/drawing/2014/main" val="3191716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90.37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74.76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57.29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51.58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8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RMSE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309.90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251.93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132.43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136.42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9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R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0.938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0.957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0.96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0.96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08341"/>
                  </a:ext>
                </a:extLst>
              </a:tr>
            </a:tbl>
          </a:graphicData>
        </a:graphic>
      </p:graphicFrame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886E9E1E-776A-AAC1-480E-CD06567FEB68}"/>
              </a:ext>
            </a:extLst>
          </p:cNvPr>
          <p:cNvSpPr/>
          <p:nvPr/>
        </p:nvSpPr>
        <p:spPr>
          <a:xfrm>
            <a:off x="3429000" y="3040381"/>
            <a:ext cx="497558" cy="457200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207ACD26-7244-0043-1C11-59DD77FCAF5F}"/>
              </a:ext>
            </a:extLst>
          </p:cNvPr>
          <p:cNvSpPr/>
          <p:nvPr/>
        </p:nvSpPr>
        <p:spPr>
          <a:xfrm>
            <a:off x="7620000" y="3497581"/>
            <a:ext cx="497558" cy="457200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713204E8-30D7-87A2-F9DB-80F1ADDEEB8E}"/>
              </a:ext>
            </a:extLst>
          </p:cNvPr>
          <p:cNvSpPr/>
          <p:nvPr/>
        </p:nvSpPr>
        <p:spPr>
          <a:xfrm>
            <a:off x="11313442" y="3954781"/>
            <a:ext cx="497558" cy="457200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6B345AAF-5BC9-837F-F3FC-FED68BA85903}"/>
              </a:ext>
            </a:extLst>
          </p:cNvPr>
          <p:cNvSpPr/>
          <p:nvPr/>
        </p:nvSpPr>
        <p:spPr>
          <a:xfrm>
            <a:off x="15468600" y="4698346"/>
            <a:ext cx="497558" cy="457200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A0C77-40A2-E420-A8ED-25C742AD7A33}"/>
              </a:ext>
            </a:extLst>
          </p:cNvPr>
          <p:cNvSpPr txBox="1"/>
          <p:nvPr/>
        </p:nvSpPr>
        <p:spPr>
          <a:xfrm>
            <a:off x="3152295" y="2647615"/>
            <a:ext cx="105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Regular" panose="020B0600000101010101" charset="-127"/>
                <a:ea typeface="Pretendard Regular" panose="020B0600000101010101" charset="-127"/>
              </a:rPr>
              <a:t>90.4</a:t>
            </a:r>
            <a:endParaRPr lang="ko-KR" altLang="en-US" sz="24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979F5-FF51-75DD-7942-D7F09D8D2742}"/>
              </a:ext>
            </a:extLst>
          </p:cNvPr>
          <p:cNvSpPr txBox="1"/>
          <p:nvPr/>
        </p:nvSpPr>
        <p:spPr>
          <a:xfrm>
            <a:off x="7343295" y="3033286"/>
            <a:ext cx="105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Regular" panose="020B0600000101010101" charset="-127"/>
                <a:ea typeface="Pretendard Regular" panose="020B0600000101010101" charset="-127"/>
              </a:rPr>
              <a:t>74.7</a:t>
            </a:r>
            <a:endParaRPr lang="ko-KR" altLang="en-US" sz="24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D346E-C931-57D8-D739-17D5039807F5}"/>
              </a:ext>
            </a:extLst>
          </p:cNvPr>
          <p:cNvSpPr txBox="1"/>
          <p:nvPr/>
        </p:nvSpPr>
        <p:spPr>
          <a:xfrm>
            <a:off x="11008811" y="3509044"/>
            <a:ext cx="105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Regular" panose="020B0600000101010101" charset="-127"/>
                <a:ea typeface="Pretendard Regular" panose="020B0600000101010101" charset="-127"/>
              </a:rPr>
              <a:t>57.29</a:t>
            </a:r>
            <a:endParaRPr lang="ko-KR" altLang="en-US" sz="24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DDB11-F2F8-E50E-5E73-959102E44D6A}"/>
              </a:ext>
            </a:extLst>
          </p:cNvPr>
          <p:cNvSpPr txBox="1"/>
          <p:nvPr/>
        </p:nvSpPr>
        <p:spPr>
          <a:xfrm>
            <a:off x="15135705" y="4236681"/>
            <a:ext cx="105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Regular" panose="020B0600000101010101" charset="-127"/>
                <a:ea typeface="Pretendard Regular" panose="020B0600000101010101" charset="-127"/>
              </a:rPr>
              <a:t>51.6</a:t>
            </a:r>
            <a:endParaRPr lang="ko-KR" altLang="en-US" sz="24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DFB2C1-401F-A699-5EEE-695F637AE5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26558" y="3268981"/>
            <a:ext cx="3693442" cy="4572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B40DDB-C96F-DC55-3BB5-7FB464AA93F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17558" y="3726181"/>
            <a:ext cx="3195884" cy="4572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BF0E5E-8D8F-930F-D8AE-B47F6044093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1811000" y="4183381"/>
            <a:ext cx="3657600" cy="743565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D4BE1B3-0520-D675-1DD7-5B4D45D1EF1E}"/>
              </a:ext>
            </a:extLst>
          </p:cNvPr>
          <p:cNvSpPr txBox="1"/>
          <p:nvPr/>
        </p:nvSpPr>
        <p:spPr>
          <a:xfrm>
            <a:off x="5141043" y="5874233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Pretendard SemiBold" panose="020B0600000101010101" charset="-127"/>
                <a:ea typeface="Pretendard SemiBold" panose="020B0600000101010101" charset="-127"/>
              </a:rPr>
              <a:t>데이터 </a:t>
            </a:r>
            <a:r>
              <a:rPr lang="ko-KR" altLang="en-US" sz="2800" dirty="0" err="1">
                <a:latin typeface="Pretendard SemiBold" panose="020B0600000101010101" charset="-127"/>
                <a:ea typeface="Pretendard SemiBold" panose="020B0600000101010101" charset="-127"/>
              </a:rPr>
              <a:t>전처리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76E848-90CB-6EAF-6D85-A9CB6B42DC14}"/>
              </a:ext>
            </a:extLst>
          </p:cNvPr>
          <p:cNvSpPr txBox="1"/>
          <p:nvPr/>
        </p:nvSpPr>
        <p:spPr>
          <a:xfrm>
            <a:off x="9283414" y="5874233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Auto</a:t>
            </a:r>
          </a:p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Arima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9E494F-C95E-D228-9F70-66D21AB9CF8F}"/>
              </a:ext>
            </a:extLst>
          </p:cNvPr>
          <p:cNvSpPr txBox="1"/>
          <p:nvPr/>
        </p:nvSpPr>
        <p:spPr>
          <a:xfrm>
            <a:off x="13306907" y="5874233"/>
            <a:ext cx="2314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Rolling</a:t>
            </a:r>
          </a:p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forecasting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5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8A5A2-77B5-7E0D-7558-DB32F97D2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9BEC29F8-448D-D2F5-8768-C3C6DF346C6A}"/>
              </a:ext>
            </a:extLst>
          </p:cNvPr>
          <p:cNvSpPr/>
          <p:nvPr/>
        </p:nvSpPr>
        <p:spPr>
          <a:xfrm>
            <a:off x="0" y="1761496"/>
            <a:ext cx="5330383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18DA1640-F537-56B1-7C4F-E9BFCB7C9355}"/>
              </a:ext>
            </a:extLst>
          </p:cNvPr>
          <p:cNvSpPr txBox="1"/>
          <p:nvPr/>
        </p:nvSpPr>
        <p:spPr>
          <a:xfrm>
            <a:off x="643580" y="520700"/>
            <a:ext cx="423322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 err="1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XGBoost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F9608CD-4A36-3FDB-DB31-7532DBAE810A}"/>
              </a:ext>
            </a:extLst>
          </p:cNvPr>
          <p:cNvCxnSpPr>
            <a:cxnSpLocks/>
          </p:cNvCxnSpPr>
          <p:nvPr/>
        </p:nvCxnSpPr>
        <p:spPr>
          <a:xfrm>
            <a:off x="48006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997591-F89A-F5CA-A6F9-9CA263CC7728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150C91F-D04D-B88C-D9D0-3AAF4CE7EDBF}"/>
              </a:ext>
            </a:extLst>
          </p:cNvPr>
          <p:cNvSpPr txBox="1"/>
          <p:nvPr/>
        </p:nvSpPr>
        <p:spPr>
          <a:xfrm>
            <a:off x="5627529" y="2380605"/>
            <a:ext cx="40498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 err="1">
                <a:latin typeface="Pretendard SemiBold" panose="020B0600000101010101" charset="-127"/>
                <a:ea typeface="Pretendard SemiBold" panose="020B0600000101010101" charset="-127"/>
              </a:rPr>
              <a:t>XGBoost</a:t>
            </a:r>
            <a:endParaRPr lang="ko-KR" altLang="en-US" sz="66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9BFB526D-F21D-510B-6CC1-79AAD22D0263}"/>
              </a:ext>
            </a:extLst>
          </p:cNvPr>
          <p:cNvSpPr txBox="1"/>
          <p:nvPr/>
        </p:nvSpPr>
        <p:spPr>
          <a:xfrm>
            <a:off x="5627529" y="2140588"/>
            <a:ext cx="537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1800" b="1" dirty="0" err="1">
                <a:latin typeface="Pretendard Regular" panose="020B0600000101010101" charset="-127"/>
                <a:ea typeface="Pretendard Regular" panose="020B0600000101010101" charset="-127"/>
              </a:rPr>
              <a:t>eX</a:t>
            </a:r>
            <a:r>
              <a:rPr lang="ko-KR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treme</a:t>
            </a:r>
            <a:r>
              <a:rPr lang="ko-KR" altLang="ko-KR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Gradient</a:t>
            </a:r>
            <a:r>
              <a:rPr lang="ko-KR" altLang="ko-KR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Boosting</a:t>
            </a:r>
            <a:r>
              <a:rPr lang="en-US" altLang="ko-KR" sz="1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endParaRPr lang="ko-KR" altLang="en-US" dirty="0"/>
          </a:p>
        </p:txBody>
      </p: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5CC5EC62-A9B9-2E1E-3655-FC49D4FDC2B0}"/>
              </a:ext>
            </a:extLst>
          </p:cNvPr>
          <p:cNvCxnSpPr>
            <a:cxnSpLocks/>
          </p:cNvCxnSpPr>
          <p:nvPr/>
        </p:nvCxnSpPr>
        <p:spPr>
          <a:xfrm>
            <a:off x="5791200" y="5448300"/>
            <a:ext cx="1169732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TextBox 1101">
            <a:extLst>
              <a:ext uri="{FF2B5EF4-FFF2-40B4-BE49-F238E27FC236}">
                <a16:creationId xmlns:a16="http://schemas.microsoft.com/office/drawing/2014/main" id="{35E0CDD2-2CF0-0C5A-E4BA-1B2DDE1C513D}"/>
              </a:ext>
            </a:extLst>
          </p:cNvPr>
          <p:cNvSpPr txBox="1"/>
          <p:nvPr/>
        </p:nvSpPr>
        <p:spPr>
          <a:xfrm>
            <a:off x="228600" y="2048255"/>
            <a:ext cx="5073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latin typeface="Pretendard SemiBold" panose="020B0600000101010101" charset="-127"/>
                <a:ea typeface="Pretendard SemiBold" panose="020B0600000101010101" charset="-127"/>
              </a:rPr>
              <a:t>XGBoost</a:t>
            </a:r>
            <a:r>
              <a:rPr lang="ko-KR" altLang="en-US" sz="24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400" b="1" dirty="0" err="1">
                <a:latin typeface="Pretendard SemiBold" panose="020B0600000101010101" charset="-127"/>
                <a:ea typeface="Pretendard SemiBold" panose="020B0600000101010101" charset="-127"/>
              </a:rPr>
              <a:t>플로우차트</a:t>
            </a:r>
            <a:endParaRPr lang="ko-KR" altLang="en-US" sz="24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9096F-E719-5C76-5302-11FF5FC3988B}"/>
              </a:ext>
            </a:extLst>
          </p:cNvPr>
          <p:cNvSpPr txBox="1"/>
          <p:nvPr/>
        </p:nvSpPr>
        <p:spPr>
          <a:xfrm>
            <a:off x="5053902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이전 트리의 오차를 보정하는 방식으로 새로운 트리를 추가하여 성능을 점진적으로 개선하는 모델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 설명입니다</a:t>
            </a:r>
          </a:p>
        </p:txBody>
      </p: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FF3693C8-858E-25DB-CB38-7DEFF403791D}"/>
              </a:ext>
            </a:extLst>
          </p:cNvPr>
          <p:cNvGrpSpPr/>
          <p:nvPr/>
        </p:nvGrpSpPr>
        <p:grpSpPr>
          <a:xfrm>
            <a:off x="1131654" y="2625516"/>
            <a:ext cx="3429000" cy="7219741"/>
            <a:chOff x="-16419483" y="1351905"/>
            <a:chExt cx="3429000" cy="721974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9FCB282-6A6F-1338-5496-3E26D7782164}"/>
                </a:ext>
              </a:extLst>
            </p:cNvPr>
            <p:cNvSpPr/>
            <p:nvPr/>
          </p:nvSpPr>
          <p:spPr>
            <a:xfrm>
              <a:off x="-16419483" y="1351905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문제 정의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분석하고자 하는 문제를 명확히 정의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8FDBFA-6F1B-73D2-4A67-D968A6421039}"/>
                </a:ext>
              </a:extLst>
            </p:cNvPr>
            <p:cNvSpPr/>
            <p:nvPr/>
          </p:nvSpPr>
          <p:spPr>
            <a:xfrm>
              <a:off x="-16419483" y="2606261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수집 및 정제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불필요한 데이터를 제거하며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형식을 일관되게 생성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CA6CFB-8689-5DAF-F2F9-45E23858B597}"/>
                </a:ext>
              </a:extLst>
            </p:cNvPr>
            <p:cNvSpPr/>
            <p:nvPr/>
          </p:nvSpPr>
          <p:spPr>
            <a:xfrm>
              <a:off x="-16419483" y="3860617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분할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정제된 데이터를 훈련 데이터와 테스트 데이터로 분할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EC0365-1445-5D98-6BD7-5D5CBE63CC57}"/>
                </a:ext>
              </a:extLst>
            </p:cNvPr>
            <p:cNvSpPr/>
            <p:nvPr/>
          </p:nvSpPr>
          <p:spPr>
            <a:xfrm>
              <a:off x="-16419483" y="5114973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변수 선택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단계적 회귀 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Boruta / 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원본 데이터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3D307C-CF1B-9A78-4E10-963667458DE4}"/>
                </a:ext>
              </a:extLst>
            </p:cNvPr>
            <p:cNvSpPr/>
            <p:nvPr/>
          </p:nvSpPr>
          <p:spPr>
            <a:xfrm>
              <a:off x="-16419483" y="7623685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최적 모델 도출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최적의 파라미터를 지닌 모델을 도출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1025" name="직선 화살표 연결선 1024">
              <a:extLst>
                <a:ext uri="{FF2B5EF4-FFF2-40B4-BE49-F238E27FC236}">
                  <a16:creationId xmlns:a16="http://schemas.microsoft.com/office/drawing/2014/main" id="{4FB1B301-9628-5EF4-AC2C-C1C23688EBFE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-14704983" y="2299866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D16861CA-2B33-5D4E-B98F-93C1E9B39E84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3554222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D7DECAAF-9E6A-341E-AB20-D515B0226EE6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4807313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화살표 연결선 1027">
              <a:extLst>
                <a:ext uri="{FF2B5EF4-FFF2-40B4-BE49-F238E27FC236}">
                  <a16:creationId xmlns:a16="http://schemas.microsoft.com/office/drawing/2014/main" id="{FA23E8E7-EE57-EC00-5350-2A1124A9480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6062934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직선 화살표 연결선 1028">
              <a:extLst>
                <a:ext uri="{FF2B5EF4-FFF2-40B4-BE49-F238E27FC236}">
                  <a16:creationId xmlns:a16="http://schemas.microsoft.com/office/drawing/2014/main" id="{5447197E-4CB3-F2F9-673E-D25D52B525CD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7317290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49ACD0F0-A91F-B3F8-C39B-4D8B7B951367}"/>
                </a:ext>
              </a:extLst>
            </p:cNvPr>
            <p:cNvSpPr/>
            <p:nvPr/>
          </p:nvSpPr>
          <p:spPr>
            <a:xfrm>
              <a:off x="-16419483" y="6388584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XGBoost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모델 생성</a:t>
              </a:r>
            </a:p>
          </p:txBody>
        </p: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D0333CC7-5D53-7E57-A929-51B6334617D2}"/>
              </a:ext>
            </a:extLst>
          </p:cNvPr>
          <p:cNvSpPr txBox="1"/>
          <p:nvPr/>
        </p:nvSpPr>
        <p:spPr>
          <a:xfrm>
            <a:off x="5589228" y="6339383"/>
            <a:ext cx="12399807" cy="3376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learning_rate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트리 간의 학습 진행 속도를 조정하는 매개변수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n_estimators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추정기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개수):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생성할 트리의 개수를 결정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max_depth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(최대 깊이):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각 결정 트리의 최대 깊이를 설정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subsample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(샘플링 비율):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각 트리를 학습할 때 사용할 데이터 샘플의 비율을 설정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colsample_bytree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(특성 샘플링 비율):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각 트리를 학습할 때 사용할 특성(피처)의 비율을 설정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gamma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(감마):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트리 분할 시의 최소 손실 감소를 의미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O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bjective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손실함수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: 최적화할 목표 함수 지정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min_child_weight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600" dirty="0" err="1">
                <a:latin typeface="Pretendard Regular" panose="020B0600000101010101" charset="-127"/>
                <a:ea typeface="Pretendard Regular" panose="020B0600000101010101" charset="-127"/>
              </a:rPr>
              <a:t>오버피팅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 방지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자식 노드가 분할되기 위한 최소 가중치 합. 큰 값을 설정하면 과적합을 방지할 수 있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음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V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erbosity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정보 수준</a:t>
            </a:r>
            <a:r>
              <a:rPr lang="en-US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학습 과정의 로그 출력을 조정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58AC7E-C599-D345-0877-D6731C4309E5}"/>
              </a:ext>
            </a:extLst>
          </p:cNvPr>
          <p:cNvCxnSpPr/>
          <p:nvPr/>
        </p:nvCxnSpPr>
        <p:spPr>
          <a:xfrm>
            <a:off x="5692308" y="3284371"/>
            <a:ext cx="35278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39B8979-4265-2DC9-F803-EF88B112DA8E}"/>
              </a:ext>
            </a:extLst>
          </p:cNvPr>
          <p:cNvCxnSpPr>
            <a:cxnSpLocks/>
          </p:cNvCxnSpPr>
          <p:nvPr/>
        </p:nvCxnSpPr>
        <p:spPr>
          <a:xfrm>
            <a:off x="6785488" y="3290758"/>
            <a:ext cx="1905139" cy="850523"/>
          </a:xfrm>
          <a:prstGeom prst="bentConnector3">
            <a:avLst>
              <a:gd name="adj1" fmla="val 5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58D38F-0ADF-E40D-6B44-A606F1705C68}"/>
              </a:ext>
            </a:extLst>
          </p:cNvPr>
          <p:cNvSpPr txBox="1"/>
          <p:nvPr/>
        </p:nvSpPr>
        <p:spPr>
          <a:xfrm>
            <a:off x="8901596" y="3662887"/>
            <a:ext cx="7786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의 약자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=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eXtreme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 Gradient Boosting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여러 개의 결정 트리를 결합하여 예측하는 방법 사용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이전 모델인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"Gradient Boosting“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은 오류를 수정하는 방식으로 학습하며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는 더 빠르고 정확하게 만들기 위해 개선된 알고리즘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DD65-2CB8-A776-F31B-CDC0EC9DB607}"/>
              </a:ext>
            </a:extLst>
          </p:cNvPr>
          <p:cNvSpPr txBox="1"/>
          <p:nvPr/>
        </p:nvSpPr>
        <p:spPr>
          <a:xfrm>
            <a:off x="5622716" y="5709734"/>
            <a:ext cx="6066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 err="1"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en-US" altLang="ko-KR" sz="30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000" b="1" dirty="0">
                <a:latin typeface="Pretendard Regular" panose="020B0600000101010101" charset="-127"/>
                <a:ea typeface="Pretendard Regular" panose="020B0600000101010101" charset="-127"/>
              </a:rPr>
              <a:t>모델의 주요 파라미터</a:t>
            </a:r>
          </a:p>
        </p:txBody>
      </p:sp>
    </p:spTree>
    <p:extLst>
      <p:ext uri="{BB962C8B-B14F-4D97-AF65-F5344CB8AC3E}">
        <p14:creationId xmlns:p14="http://schemas.microsoft.com/office/powerpoint/2010/main" val="359723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5849-C80D-4504-432B-0F8BB74F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9">
            <a:extLst>
              <a:ext uri="{FF2B5EF4-FFF2-40B4-BE49-F238E27FC236}">
                <a16:creationId xmlns:a16="http://schemas.microsoft.com/office/drawing/2014/main" id="{0E1B8142-8761-C561-52BF-B283FF1522E2}"/>
              </a:ext>
            </a:extLst>
          </p:cNvPr>
          <p:cNvSpPr txBox="1"/>
          <p:nvPr/>
        </p:nvSpPr>
        <p:spPr>
          <a:xfrm>
            <a:off x="643580" y="520700"/>
            <a:ext cx="6159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프로젝트 일정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772BB-EFB7-9DEB-62CE-BEDA976E410B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C93202-43AF-1B6D-8D9B-D842D4CF71C3}"/>
              </a:ext>
            </a:extLst>
          </p:cNvPr>
          <p:cNvCxnSpPr>
            <a:cxnSpLocks/>
          </p:cNvCxnSpPr>
          <p:nvPr/>
        </p:nvCxnSpPr>
        <p:spPr>
          <a:xfrm>
            <a:off x="4343400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760DC17-0DEC-01BE-0CC3-573E5DE03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579674"/>
              </p:ext>
            </p:extLst>
          </p:nvPr>
        </p:nvGraphicFramePr>
        <p:xfrm>
          <a:off x="589039" y="3619500"/>
          <a:ext cx="17109922" cy="42114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0998">
                  <a:extLst>
                    <a:ext uri="{9D8B030D-6E8A-4147-A177-3AD203B41FA5}">
                      <a16:colId xmlns:a16="http://schemas.microsoft.com/office/drawing/2014/main" val="1926637242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4102690070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4262210513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673186314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216260526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4067281982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291897098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2926139875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2250443023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2150250138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407206902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2076596919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423181918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883457353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2306138101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545008071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634483564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970899035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00497029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3999046994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891400968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4280317815"/>
                    </a:ext>
                  </a:extLst>
                </a:gridCol>
                <a:gridCol w="674042">
                  <a:extLst>
                    <a:ext uri="{9D8B030D-6E8A-4147-A177-3AD203B41FA5}">
                      <a16:colId xmlns:a16="http://schemas.microsoft.com/office/drawing/2014/main" val="111200449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11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19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20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21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484431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주제 선정</a:t>
                      </a:r>
                      <a:endParaRPr lang="en-US" altLang="ko-KR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298291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 검토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365288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이론 스터디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034580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전처리</a:t>
                      </a:r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및 코드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14790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모델링 및 검증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21870"/>
                  </a:ext>
                </a:extLst>
              </a:tr>
              <a:tr h="504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PPT</a:t>
                      </a:r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자료 및 발표 준비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832576"/>
                  </a:ext>
                </a:extLst>
              </a:tr>
              <a:tr h="497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최종검토 및 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0924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549D4C-809F-FE3B-9D28-5CF57B4F103B}"/>
              </a:ext>
            </a:extLst>
          </p:cNvPr>
          <p:cNvSpPr txBox="1"/>
          <p:nvPr/>
        </p:nvSpPr>
        <p:spPr>
          <a:xfrm>
            <a:off x="4373880" y="1104900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프로젝트 전체 일정표 입니다</a:t>
            </a:r>
          </a:p>
        </p:txBody>
      </p:sp>
    </p:spTree>
    <p:extLst>
      <p:ext uri="{BB962C8B-B14F-4D97-AF65-F5344CB8AC3E}">
        <p14:creationId xmlns:p14="http://schemas.microsoft.com/office/powerpoint/2010/main" val="403058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791D-A2F9-8FB0-8D78-9CA61B30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자유형: 도형 1109">
            <a:extLst>
              <a:ext uri="{FF2B5EF4-FFF2-40B4-BE49-F238E27FC236}">
                <a16:creationId xmlns:a16="http://schemas.microsoft.com/office/drawing/2014/main" id="{BA4598A6-BA1C-3370-89D1-D6C8687D9158}"/>
              </a:ext>
            </a:extLst>
          </p:cNvPr>
          <p:cNvSpPr/>
          <p:nvPr/>
        </p:nvSpPr>
        <p:spPr>
          <a:xfrm>
            <a:off x="2146990" y="3354633"/>
            <a:ext cx="5553039" cy="5553037"/>
          </a:xfrm>
          <a:custGeom>
            <a:avLst/>
            <a:gdLst>
              <a:gd name="connsiteX0" fmla="*/ 1746899 w 3493799"/>
              <a:gd name="connsiteY0" fmla="*/ 83529 h 3493798"/>
              <a:gd name="connsiteX1" fmla="*/ 86714 w 3493799"/>
              <a:gd name="connsiteY1" fmla="*/ 1743713 h 3493798"/>
              <a:gd name="connsiteX2" fmla="*/ 1746899 w 3493799"/>
              <a:gd name="connsiteY2" fmla="*/ 3403897 h 3493798"/>
              <a:gd name="connsiteX3" fmla="*/ 3407083 w 3493799"/>
              <a:gd name="connsiteY3" fmla="*/ 1743713 h 3493798"/>
              <a:gd name="connsiteX4" fmla="*/ 1746899 w 3493799"/>
              <a:gd name="connsiteY4" fmla="*/ 83529 h 3493798"/>
              <a:gd name="connsiteX5" fmla="*/ 1746899 w 3493799"/>
              <a:gd name="connsiteY5" fmla="*/ 0 h 3493798"/>
              <a:gd name="connsiteX6" fmla="*/ 3493799 w 3493799"/>
              <a:gd name="connsiteY6" fmla="*/ 1746899 h 3493798"/>
              <a:gd name="connsiteX7" fmla="*/ 1746899 w 3493799"/>
              <a:gd name="connsiteY7" fmla="*/ 3493798 h 3493798"/>
              <a:gd name="connsiteX8" fmla="*/ 0 w 3493799"/>
              <a:gd name="connsiteY8" fmla="*/ 1746899 h 3493798"/>
              <a:gd name="connsiteX9" fmla="*/ 1746899 w 3493799"/>
              <a:gd name="connsiteY9" fmla="*/ 0 h 34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799" h="3493798">
                <a:moveTo>
                  <a:pt x="1746899" y="83529"/>
                </a:moveTo>
                <a:cubicBezTo>
                  <a:pt x="830003" y="83529"/>
                  <a:pt x="86714" y="826819"/>
                  <a:pt x="86714" y="1743713"/>
                </a:cubicBezTo>
                <a:cubicBezTo>
                  <a:pt x="86714" y="2660607"/>
                  <a:pt x="830003" y="3403897"/>
                  <a:pt x="1746899" y="3403897"/>
                </a:cubicBezTo>
                <a:cubicBezTo>
                  <a:pt x="2663791" y="3403897"/>
                  <a:pt x="3407083" y="2660607"/>
                  <a:pt x="3407083" y="1743713"/>
                </a:cubicBezTo>
                <a:cubicBezTo>
                  <a:pt x="3407083" y="826819"/>
                  <a:pt x="2663791" y="83529"/>
                  <a:pt x="1746899" y="83529"/>
                </a:cubicBezTo>
                <a:close/>
                <a:moveTo>
                  <a:pt x="1746899" y="0"/>
                </a:moveTo>
                <a:cubicBezTo>
                  <a:pt x="2711685" y="0"/>
                  <a:pt x="3493799" y="782113"/>
                  <a:pt x="3493799" y="1746899"/>
                </a:cubicBezTo>
                <a:cubicBezTo>
                  <a:pt x="3493799" y="2711685"/>
                  <a:pt x="2711685" y="3493798"/>
                  <a:pt x="1746899" y="3493798"/>
                </a:cubicBezTo>
                <a:cubicBezTo>
                  <a:pt x="782113" y="3493798"/>
                  <a:pt x="0" y="2711685"/>
                  <a:pt x="0" y="1746899"/>
                </a:cubicBezTo>
                <a:cubicBezTo>
                  <a:pt x="0" y="782113"/>
                  <a:pt x="782113" y="0"/>
                  <a:pt x="174689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67C69FAE-0888-ACD3-2013-6A60275A3BA2}"/>
              </a:ext>
            </a:extLst>
          </p:cNvPr>
          <p:cNvSpPr txBox="1"/>
          <p:nvPr/>
        </p:nvSpPr>
        <p:spPr>
          <a:xfrm>
            <a:off x="643579" y="520700"/>
            <a:ext cx="674782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 err="1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XGBoost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장점 및 활용성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7632A14-DFA5-1547-E8F0-F0B053F3E468}"/>
              </a:ext>
            </a:extLst>
          </p:cNvPr>
          <p:cNvCxnSpPr>
            <a:cxnSpLocks/>
          </p:cNvCxnSpPr>
          <p:nvPr/>
        </p:nvCxnSpPr>
        <p:spPr>
          <a:xfrm>
            <a:off x="71628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41B157-050C-2FC1-A4DC-DC264B632509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FA7DDA9A-D66B-1F51-B9FF-73CE2E797DAA}"/>
              </a:ext>
            </a:extLst>
          </p:cNvPr>
          <p:cNvCxnSpPr>
            <a:cxnSpLocks/>
          </p:cNvCxnSpPr>
          <p:nvPr/>
        </p:nvCxnSpPr>
        <p:spPr>
          <a:xfrm>
            <a:off x="457200" y="6016921"/>
            <a:ext cx="1189045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36FBFE6E-F445-924D-6456-D0ED3512D5AD}"/>
              </a:ext>
            </a:extLst>
          </p:cNvPr>
          <p:cNvSpPr/>
          <p:nvPr/>
        </p:nvSpPr>
        <p:spPr>
          <a:xfrm>
            <a:off x="3988402" y="2201078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F79F74-012A-6355-647C-6B718110E4F6}"/>
              </a:ext>
            </a:extLst>
          </p:cNvPr>
          <p:cNvSpPr/>
          <p:nvPr/>
        </p:nvSpPr>
        <p:spPr>
          <a:xfrm>
            <a:off x="1190625" y="4886856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ED0337-8E49-05D6-F060-97489BE8CF9B}"/>
              </a:ext>
            </a:extLst>
          </p:cNvPr>
          <p:cNvSpPr/>
          <p:nvPr/>
        </p:nvSpPr>
        <p:spPr>
          <a:xfrm>
            <a:off x="3988402" y="7563164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1B0492-5F78-1CA8-A19C-C7F8BC2D9C70}"/>
              </a:ext>
            </a:extLst>
          </p:cNvPr>
          <p:cNvSpPr/>
          <p:nvPr/>
        </p:nvSpPr>
        <p:spPr>
          <a:xfrm>
            <a:off x="6607000" y="4802188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1B5DA9-5815-1D9B-7905-5ADB7CC98913}"/>
              </a:ext>
            </a:extLst>
          </p:cNvPr>
          <p:cNvSpPr/>
          <p:nvPr/>
        </p:nvSpPr>
        <p:spPr>
          <a:xfrm>
            <a:off x="4073069" y="2285745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고성능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94C4AB-B53F-19DE-3689-0E4F45110443}"/>
              </a:ext>
            </a:extLst>
          </p:cNvPr>
          <p:cNvSpPr/>
          <p:nvPr/>
        </p:nvSpPr>
        <p:spPr>
          <a:xfrm>
            <a:off x="1275292" y="4971523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과적합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방지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42D165-79B6-AAC4-25C8-EB31DA501285}"/>
              </a:ext>
            </a:extLst>
          </p:cNvPr>
          <p:cNvSpPr/>
          <p:nvPr/>
        </p:nvSpPr>
        <p:spPr>
          <a:xfrm>
            <a:off x="4073069" y="7647831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유연성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A918FC-3A4A-543B-8F56-CBCF626CE37C}"/>
              </a:ext>
            </a:extLst>
          </p:cNvPr>
          <p:cNvSpPr/>
          <p:nvPr/>
        </p:nvSpPr>
        <p:spPr>
          <a:xfrm>
            <a:off x="6690176" y="4886855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스케일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8B7640E-CF62-29BA-14A4-AB79C26E59B6}"/>
              </a:ext>
            </a:extLst>
          </p:cNvPr>
          <p:cNvSpPr/>
          <p:nvPr/>
        </p:nvSpPr>
        <p:spPr>
          <a:xfrm>
            <a:off x="4073069" y="4991101"/>
            <a:ext cx="1979440" cy="19794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0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9FF816EE-FC45-38D8-EEB5-3432C57CDA09}"/>
              </a:ext>
            </a:extLst>
          </p:cNvPr>
          <p:cNvSpPr txBox="1"/>
          <p:nvPr/>
        </p:nvSpPr>
        <p:spPr>
          <a:xfrm>
            <a:off x="3581400" y="5559971"/>
            <a:ext cx="294718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dirty="0" err="1">
                <a:latin typeface="Pretendard SemiBold" panose="020B0600000101010101" charset="-127"/>
                <a:ea typeface="Pretendard SemiBold" panose="020B0600000101010101" charset="-127"/>
              </a:rPr>
              <a:t>XGBoost</a:t>
            </a:r>
            <a:endParaRPr lang="ko-KR" sz="4400" b="0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520C17-09CA-14A0-AA2D-1B0C2719ABCD}"/>
              </a:ext>
            </a:extLst>
          </p:cNvPr>
          <p:cNvSpPr txBox="1"/>
          <p:nvPr/>
        </p:nvSpPr>
        <p:spPr>
          <a:xfrm>
            <a:off x="10125210" y="3619500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1.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고성능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C38DAE6-4908-191A-D63D-EDD7D17216D8}"/>
              </a:ext>
            </a:extLst>
          </p:cNvPr>
          <p:cNvSpPr txBox="1"/>
          <p:nvPr/>
        </p:nvSpPr>
        <p:spPr>
          <a:xfrm>
            <a:off x="14234202" y="3619500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2. </a:t>
            </a:r>
            <a:r>
              <a:rPr lang="ko-KR" altLang="en-US" sz="3000" dirty="0" err="1">
                <a:latin typeface="Pretendard SemiBold" panose="020B0600000101010101" charset="-127"/>
                <a:ea typeface="Pretendard SemiBold" panose="020B0600000101010101" charset="-127"/>
              </a:rPr>
              <a:t>과적합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 방지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5006407-8018-8CC7-8D2A-ABD58657E4C7}"/>
              </a:ext>
            </a:extLst>
          </p:cNvPr>
          <p:cNvSpPr txBox="1"/>
          <p:nvPr/>
        </p:nvSpPr>
        <p:spPr>
          <a:xfrm>
            <a:off x="10125210" y="5802702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3.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유연성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7023E93B-B92C-3F6D-E626-7A743AD420A1}"/>
              </a:ext>
            </a:extLst>
          </p:cNvPr>
          <p:cNvSpPr txBox="1"/>
          <p:nvPr/>
        </p:nvSpPr>
        <p:spPr>
          <a:xfrm>
            <a:off x="14234202" y="5802702"/>
            <a:ext cx="3063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4. </a:t>
            </a:r>
            <a:r>
              <a:rPr lang="ko-KR" altLang="en-US" sz="3000" dirty="0" err="1">
                <a:latin typeface="Pretendard SemiBold" panose="020B0600000101010101" charset="-127"/>
                <a:ea typeface="Pretendard SemiBold" panose="020B0600000101010101" charset="-127"/>
              </a:rPr>
              <a:t>스케일러빌리티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1D1316F-699E-B8C7-A0FC-E04AF8FEBD22}"/>
              </a:ext>
            </a:extLst>
          </p:cNvPr>
          <p:cNvSpPr txBox="1"/>
          <p:nvPr/>
        </p:nvSpPr>
        <p:spPr>
          <a:xfrm>
            <a:off x="10168709" y="420891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는 특히 대규모 데이터에서 뛰어난 성능을 발휘합니다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많은 데이터 과학 대회에서 우수한 결과를 기록한 모델이기도 합니다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258F063-67F0-379F-801F-C5E683F2F677}"/>
              </a:ext>
            </a:extLst>
          </p:cNvPr>
          <p:cNvSpPr txBox="1"/>
          <p:nvPr/>
        </p:nvSpPr>
        <p:spPr>
          <a:xfrm>
            <a:off x="14234202" y="4288931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정규화 기법과 조기 종료 기능을 통해 과적합을 효과적으로 방지할 수 있습니다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0FE60BD-855B-FFD9-8F41-E0D75766EEE2}"/>
              </a:ext>
            </a:extLst>
          </p:cNvPr>
          <p:cNvSpPr txBox="1"/>
          <p:nvPr/>
        </p:nvSpPr>
        <p:spPr>
          <a:xfrm>
            <a:off x="10125210" y="650887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분류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(Classification),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회귀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(Regression),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순위 예측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(Ranking)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등의 다양한 문제에 적용할 수 있으며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커스텀 손실 함수를 사용하여 유연하게 문제를 해결할 수 있습니다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D44C14AA-BBA6-8978-F4CC-73E051CDA980}"/>
              </a:ext>
            </a:extLst>
          </p:cNvPr>
          <p:cNvSpPr txBox="1"/>
          <p:nvPr/>
        </p:nvSpPr>
        <p:spPr>
          <a:xfrm>
            <a:off x="14234202" y="6508876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분산 학습과 병렬 처리를 통해 매우 큰 데이터셋에서도 효과적으로 학습할 수 있습니다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8AE42-5DF7-C915-4D3D-A4B3AACC9227}"/>
              </a:ext>
            </a:extLst>
          </p:cNvPr>
          <p:cNvSpPr txBox="1"/>
          <p:nvPr/>
        </p:nvSpPr>
        <p:spPr>
          <a:xfrm>
            <a:off x="7391400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 장점에 대한 설명입니다</a:t>
            </a:r>
          </a:p>
        </p:txBody>
      </p:sp>
    </p:spTree>
    <p:extLst>
      <p:ext uri="{BB962C8B-B14F-4D97-AF65-F5344CB8AC3E}">
        <p14:creationId xmlns:p14="http://schemas.microsoft.com/office/powerpoint/2010/main" val="871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BB80-409D-2AAA-DC57-3FA6AE9D5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18F5B166-BE73-F3A3-3D1D-BD224D884354}"/>
              </a:ext>
            </a:extLst>
          </p:cNvPr>
          <p:cNvSpPr/>
          <p:nvPr/>
        </p:nvSpPr>
        <p:spPr>
          <a:xfrm>
            <a:off x="0" y="1761496"/>
            <a:ext cx="5330383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5D6DBB2-10DA-E12A-DE76-A79CBF97DE62}"/>
              </a:ext>
            </a:extLst>
          </p:cNvPr>
          <p:cNvSpPr txBox="1"/>
          <p:nvPr/>
        </p:nvSpPr>
        <p:spPr>
          <a:xfrm>
            <a:off x="643580" y="520700"/>
            <a:ext cx="309022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LGBM </a:t>
            </a: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C8E10F-4FB0-5C57-394B-ABCD9507047D}"/>
              </a:ext>
            </a:extLst>
          </p:cNvPr>
          <p:cNvCxnSpPr>
            <a:cxnSpLocks/>
          </p:cNvCxnSpPr>
          <p:nvPr/>
        </p:nvCxnSpPr>
        <p:spPr>
          <a:xfrm>
            <a:off x="4021753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5EDFD7-70B6-6189-A326-F74DFEA694CB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44738239-A6DC-FA05-8698-A23135DBD522}"/>
              </a:ext>
            </a:extLst>
          </p:cNvPr>
          <p:cNvSpPr txBox="1"/>
          <p:nvPr/>
        </p:nvSpPr>
        <p:spPr>
          <a:xfrm>
            <a:off x="107643" y="2041547"/>
            <a:ext cx="5222737" cy="46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Pretendard SemiBold" panose="020B0600000101010101" charset="-127"/>
                <a:ea typeface="Pretendard SemiBold" panose="020B0600000101010101" charset="-127"/>
              </a:rPr>
              <a:t>Light GBM</a:t>
            </a:r>
            <a:r>
              <a:rPr lang="ko-KR" altLang="en-US" sz="24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400" b="1" dirty="0" err="1">
                <a:latin typeface="Pretendard SemiBold" panose="020B0600000101010101" charset="-127"/>
                <a:ea typeface="Pretendard SemiBold" panose="020B0600000101010101" charset="-127"/>
              </a:rPr>
              <a:t>플로우차트</a:t>
            </a:r>
            <a:endParaRPr lang="ko-KR" altLang="en-US" sz="24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F1FD7-1B28-9E90-F4A0-BB47012B294A}"/>
              </a:ext>
            </a:extLst>
          </p:cNvPr>
          <p:cNvSpPr txBox="1"/>
          <p:nvPr/>
        </p:nvSpPr>
        <p:spPr>
          <a:xfrm>
            <a:off x="4170533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랜덤 포레스트 기반으로</a:t>
            </a:r>
            <a:r>
              <a:rPr lang="en-US" altLang="ko-KR" dirty="0"/>
              <a:t>, </a:t>
            </a:r>
            <a:r>
              <a:rPr lang="ko-KR" altLang="en-US" dirty="0"/>
              <a:t>트리 깊이와 </a:t>
            </a:r>
            <a:r>
              <a:rPr lang="ko-KR" altLang="en-US" dirty="0" err="1"/>
              <a:t>학습률</a:t>
            </a:r>
            <a:r>
              <a:rPr lang="ko-KR" altLang="en-US" dirty="0"/>
              <a:t> 등의 파라미터를 조정해 빠르고 효율적인 성능을 냅니다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302EE9-8568-9A2D-5D0F-77CE28AE4C4A}"/>
              </a:ext>
            </a:extLst>
          </p:cNvPr>
          <p:cNvGrpSpPr/>
          <p:nvPr/>
        </p:nvGrpSpPr>
        <p:grpSpPr>
          <a:xfrm>
            <a:off x="1010697" y="2625516"/>
            <a:ext cx="3429000" cy="7219741"/>
            <a:chOff x="-16419483" y="1351905"/>
            <a:chExt cx="3429000" cy="72197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5685FB-40B3-9724-7C1C-679C59285951}"/>
                </a:ext>
              </a:extLst>
            </p:cNvPr>
            <p:cNvSpPr/>
            <p:nvPr/>
          </p:nvSpPr>
          <p:spPr>
            <a:xfrm>
              <a:off x="-16419483" y="1351905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문제 정의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분석하고자 하는 문제를 명확히 정의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81BF9F-13AC-2769-BD8C-14C64CE42DC9}"/>
                </a:ext>
              </a:extLst>
            </p:cNvPr>
            <p:cNvSpPr/>
            <p:nvPr/>
          </p:nvSpPr>
          <p:spPr>
            <a:xfrm>
              <a:off x="-16419483" y="2606261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수집 및 정제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불필요한 데이터를 제거하며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형식을 일관되게 생성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0E44217-4314-0C75-61E2-4331E1BDB422}"/>
                </a:ext>
              </a:extLst>
            </p:cNvPr>
            <p:cNvSpPr/>
            <p:nvPr/>
          </p:nvSpPr>
          <p:spPr>
            <a:xfrm>
              <a:off x="-16419483" y="3860617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분할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정제된 데이터를 훈련 데이터와 테스트 데이터로 분할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1CABE1-884A-79E1-0283-4485B2B0AC6E}"/>
                </a:ext>
              </a:extLst>
            </p:cNvPr>
            <p:cNvSpPr/>
            <p:nvPr/>
          </p:nvSpPr>
          <p:spPr>
            <a:xfrm>
              <a:off x="-16419483" y="5114973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최대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정보 </a:t>
              </a:r>
              <a:r>
                <a:rPr lang="ko-KR" altLang="en-US" b="1" dirty="0" err="1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이즉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변수 선택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단계적 회귀 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Boruta / 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원본 데이터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598644-B56F-05CA-DAEB-8BFDDAC4ED4F}"/>
                </a:ext>
              </a:extLst>
            </p:cNvPr>
            <p:cNvSpPr/>
            <p:nvPr/>
          </p:nvSpPr>
          <p:spPr>
            <a:xfrm>
              <a:off x="-16419483" y="7623685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최적 모델 도출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최적의 파라미터를 지닌 모델을 도출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7AFCA33-DBEB-8FC8-393E-91B56FF73C71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-14704983" y="2299866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1D9DF85-DA01-74F5-4C6E-2AE13E50799B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3554222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15402A8-B5FA-5499-2EE3-3649AFEE7FB0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4807313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9EF4A13-3673-EFF3-8995-45B0E3B76162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6062934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A233D6E-CF39-D866-6B1E-6A08A1C910F2}"/>
                </a:ext>
              </a:extLst>
            </p:cNvPr>
            <p:cNvCxnSpPr>
              <a:cxnSpLocks/>
            </p:cNvCxnSpPr>
            <p:nvPr/>
          </p:nvCxnSpPr>
          <p:spPr>
            <a:xfrm>
              <a:off x="-14704983" y="7317290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D95A4E83-A4F1-09BE-B03D-6819776012A7}"/>
                </a:ext>
              </a:extLst>
            </p:cNvPr>
            <p:cNvSpPr/>
            <p:nvPr/>
          </p:nvSpPr>
          <p:spPr>
            <a:xfrm>
              <a:off x="-16419483" y="6388584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LGBM 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모델 생성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F752E66-9811-3242-8AE7-F831C0DF7C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341" y="4624040"/>
            <a:ext cx="7591900" cy="4632245"/>
          </a:xfrm>
          <a:prstGeom prst="rect">
            <a:avLst/>
          </a:prstGeom>
        </p:spPr>
      </p:pic>
      <p:sp>
        <p:nvSpPr>
          <p:cNvPr id="1025" name="Rectangle 1">
            <a:extLst>
              <a:ext uri="{FF2B5EF4-FFF2-40B4-BE49-F238E27FC236}">
                <a16:creationId xmlns:a16="http://schemas.microsoft.com/office/drawing/2014/main" id="{8CF0C7DC-6C9D-D643-E2D0-1972AF15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716" y="7480068"/>
            <a:ext cx="11466006" cy="2674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num_leaves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(리프 수):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트리의 리프 노드 최대 수. 모델 복잡도와 성능에 영향을 미침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max_depth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(최대 깊이):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트리의 최대 깊이. 과적합을 방지하기 위해 제한하는 역할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learning_rate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학습률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각 트리가 학습하는 속도. 낮추면 더 많은 트리로 학습하여 성능 향상 가능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n_estimators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(트리 개수):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생성할 트리의 수. 많을수록 복잡하지만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위험이 있음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min_data_in_leaf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(리프당 최소 데이터 수):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리프 노드에 있어야 할 최소 데이터 수. 큰 값은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방지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bagging_fraction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(샘플링 비율):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각 트리를 학습할 때 사용할 데이터의 비율. 샘플링을 통해 일반화 성능 향상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feature_fraction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(피처 샘플링 비율):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각 트리에서 사용할 피처의 비율. 데이터의 다양성을 높여 성능 개선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9E2C5D85-F057-9F17-989D-EE93B452DD1D}"/>
              </a:ext>
            </a:extLst>
          </p:cNvPr>
          <p:cNvSpPr txBox="1"/>
          <p:nvPr/>
        </p:nvSpPr>
        <p:spPr>
          <a:xfrm>
            <a:off x="5622716" y="6892780"/>
            <a:ext cx="6066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Pretendard Regular" panose="020B0600000101010101" charset="-127"/>
                <a:ea typeface="Pretendard Regular" panose="020B0600000101010101" charset="-127"/>
              </a:rPr>
              <a:t>LGBM </a:t>
            </a:r>
            <a:r>
              <a:rPr lang="ko-KR" altLang="en-US" sz="3000" b="1" dirty="0">
                <a:latin typeface="Pretendard Regular" panose="020B0600000101010101" charset="-127"/>
                <a:ea typeface="Pretendard Regular" panose="020B0600000101010101" charset="-127"/>
              </a:rPr>
              <a:t>모델의 주요 파라미터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56AB90A-A19A-EAFD-B885-126C486088EC}"/>
              </a:ext>
            </a:extLst>
          </p:cNvPr>
          <p:cNvSpPr txBox="1"/>
          <p:nvPr/>
        </p:nvSpPr>
        <p:spPr>
          <a:xfrm>
            <a:off x="5627529" y="2183625"/>
            <a:ext cx="40498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atin typeface="Pretendard SemiBold" panose="020B0600000101010101" charset="-127"/>
                <a:ea typeface="Pretendard SemiBold" panose="020B0600000101010101" charset="-127"/>
              </a:rPr>
              <a:t>LGBM</a:t>
            </a:r>
            <a:endParaRPr lang="ko-KR" altLang="en-US" sz="66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4A3E51C6-EAA0-2209-2A01-A7C39712CB1D}"/>
              </a:ext>
            </a:extLst>
          </p:cNvPr>
          <p:cNvSpPr txBox="1"/>
          <p:nvPr/>
        </p:nvSpPr>
        <p:spPr>
          <a:xfrm>
            <a:off x="5627529" y="1943608"/>
            <a:ext cx="537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 Regular" panose="020B0600000101010101" charset="-127"/>
                <a:ea typeface="Pretendard Regular" panose="020B0600000101010101" charset="-127"/>
              </a:rPr>
              <a:t>(Light Gradient Boosting Machine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dirty="0"/>
          </a:p>
        </p:txBody>
      </p: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ECB28A55-A028-5230-B567-985A531A0846}"/>
              </a:ext>
            </a:extLst>
          </p:cNvPr>
          <p:cNvCxnSpPr>
            <a:cxnSpLocks/>
          </p:cNvCxnSpPr>
          <p:nvPr/>
        </p:nvCxnSpPr>
        <p:spPr>
          <a:xfrm>
            <a:off x="5692308" y="3284371"/>
            <a:ext cx="23848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A66144F5-91FC-C7A4-62FD-B3D95FA146BF}"/>
              </a:ext>
            </a:extLst>
          </p:cNvPr>
          <p:cNvCxnSpPr>
            <a:cxnSpLocks/>
          </p:cNvCxnSpPr>
          <p:nvPr/>
        </p:nvCxnSpPr>
        <p:spPr>
          <a:xfrm>
            <a:off x="6785488" y="3093778"/>
            <a:ext cx="1748912" cy="2827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F9C1BA7-9773-C1A9-0CC2-8154D2BF05BF}"/>
              </a:ext>
            </a:extLst>
          </p:cNvPr>
          <p:cNvSpPr txBox="1"/>
          <p:nvPr/>
        </p:nvSpPr>
        <p:spPr>
          <a:xfrm>
            <a:off x="8655838" y="2654475"/>
            <a:ext cx="160371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/>
              <a:t>Gradient Boosting Machine(GBM) </a:t>
            </a:r>
            <a:r>
              <a:rPr lang="ko-KR" altLang="en-US" dirty="0"/>
              <a:t>기반의 알고리즘</a:t>
            </a:r>
            <a:r>
              <a:rPr lang="en-US" altLang="ko-KR" dirty="0"/>
              <a:t> </a:t>
            </a:r>
            <a:r>
              <a:rPr lang="ko-KR" altLang="en-US" dirty="0"/>
              <a:t>기반 하여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예측 실패에 가중치를 부여해 순차적으로 트리를 생성</a:t>
            </a:r>
            <a:endParaRPr lang="en-US" altLang="ko-KR" dirty="0"/>
          </a:p>
          <a:p>
            <a:r>
              <a:rPr lang="ko-KR" altLang="en-US" dirty="0"/>
              <a:t>리프 중심 트리 분할 방식을 사용하여</a:t>
            </a:r>
            <a:r>
              <a:rPr lang="en-US" altLang="ko-KR" dirty="0"/>
              <a:t>, </a:t>
            </a:r>
            <a:r>
              <a:rPr lang="ko-KR" altLang="en-US" dirty="0"/>
              <a:t>최대 손실 값을 가진 리프 노드를 </a:t>
            </a:r>
            <a:endParaRPr lang="en-US" altLang="ko-KR" dirty="0"/>
          </a:p>
          <a:p>
            <a:r>
              <a:rPr lang="ko-KR" altLang="en-US" dirty="0"/>
              <a:t>지속적으로 분할함으로써 깊이 있는 트리를 형성하는 특징을 지님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일반적인 균형 트리 분할은 대칭적으로 트리의 균형을 맞추어 깊이가 깊어지지 않게 하지만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LightGBM</a:t>
            </a:r>
            <a:r>
              <a:rPr lang="ko-KR" altLang="en-US" dirty="0"/>
              <a:t>은 깊이가 깊어지는 방식으로 학습하여 </a:t>
            </a:r>
            <a:r>
              <a:rPr lang="ko-KR" altLang="en-US" dirty="0" err="1"/>
              <a:t>과적합</a:t>
            </a:r>
            <a:r>
              <a:rPr lang="ko-KR" altLang="en-US" dirty="0"/>
              <a:t> 우려가 있지만 예측 오류 손실을 최소화</a:t>
            </a:r>
          </a:p>
        </p:txBody>
      </p:sp>
    </p:spTree>
    <p:extLst>
      <p:ext uri="{BB962C8B-B14F-4D97-AF65-F5344CB8AC3E}">
        <p14:creationId xmlns:p14="http://schemas.microsoft.com/office/powerpoint/2010/main" val="237474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6F248-8FE9-5B26-32F7-7270A89B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자유형: 도형 1109">
            <a:extLst>
              <a:ext uri="{FF2B5EF4-FFF2-40B4-BE49-F238E27FC236}">
                <a16:creationId xmlns:a16="http://schemas.microsoft.com/office/drawing/2014/main" id="{F43B452A-7746-FCCA-1A27-D7A43B4FD456}"/>
              </a:ext>
            </a:extLst>
          </p:cNvPr>
          <p:cNvSpPr/>
          <p:nvPr/>
        </p:nvSpPr>
        <p:spPr>
          <a:xfrm>
            <a:off x="2146990" y="3354633"/>
            <a:ext cx="5553039" cy="5553037"/>
          </a:xfrm>
          <a:custGeom>
            <a:avLst/>
            <a:gdLst>
              <a:gd name="connsiteX0" fmla="*/ 1746899 w 3493799"/>
              <a:gd name="connsiteY0" fmla="*/ 83529 h 3493798"/>
              <a:gd name="connsiteX1" fmla="*/ 86714 w 3493799"/>
              <a:gd name="connsiteY1" fmla="*/ 1743713 h 3493798"/>
              <a:gd name="connsiteX2" fmla="*/ 1746899 w 3493799"/>
              <a:gd name="connsiteY2" fmla="*/ 3403897 h 3493798"/>
              <a:gd name="connsiteX3" fmla="*/ 3407083 w 3493799"/>
              <a:gd name="connsiteY3" fmla="*/ 1743713 h 3493798"/>
              <a:gd name="connsiteX4" fmla="*/ 1746899 w 3493799"/>
              <a:gd name="connsiteY4" fmla="*/ 83529 h 3493798"/>
              <a:gd name="connsiteX5" fmla="*/ 1746899 w 3493799"/>
              <a:gd name="connsiteY5" fmla="*/ 0 h 3493798"/>
              <a:gd name="connsiteX6" fmla="*/ 3493799 w 3493799"/>
              <a:gd name="connsiteY6" fmla="*/ 1746899 h 3493798"/>
              <a:gd name="connsiteX7" fmla="*/ 1746899 w 3493799"/>
              <a:gd name="connsiteY7" fmla="*/ 3493798 h 3493798"/>
              <a:gd name="connsiteX8" fmla="*/ 0 w 3493799"/>
              <a:gd name="connsiteY8" fmla="*/ 1746899 h 3493798"/>
              <a:gd name="connsiteX9" fmla="*/ 1746899 w 3493799"/>
              <a:gd name="connsiteY9" fmla="*/ 0 h 34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799" h="3493798">
                <a:moveTo>
                  <a:pt x="1746899" y="83529"/>
                </a:moveTo>
                <a:cubicBezTo>
                  <a:pt x="830003" y="83529"/>
                  <a:pt x="86714" y="826819"/>
                  <a:pt x="86714" y="1743713"/>
                </a:cubicBezTo>
                <a:cubicBezTo>
                  <a:pt x="86714" y="2660607"/>
                  <a:pt x="830003" y="3403897"/>
                  <a:pt x="1746899" y="3403897"/>
                </a:cubicBezTo>
                <a:cubicBezTo>
                  <a:pt x="2663791" y="3403897"/>
                  <a:pt x="3407083" y="2660607"/>
                  <a:pt x="3407083" y="1743713"/>
                </a:cubicBezTo>
                <a:cubicBezTo>
                  <a:pt x="3407083" y="826819"/>
                  <a:pt x="2663791" y="83529"/>
                  <a:pt x="1746899" y="83529"/>
                </a:cubicBezTo>
                <a:close/>
                <a:moveTo>
                  <a:pt x="1746899" y="0"/>
                </a:moveTo>
                <a:cubicBezTo>
                  <a:pt x="2711685" y="0"/>
                  <a:pt x="3493799" y="782113"/>
                  <a:pt x="3493799" y="1746899"/>
                </a:cubicBezTo>
                <a:cubicBezTo>
                  <a:pt x="3493799" y="2711685"/>
                  <a:pt x="2711685" y="3493798"/>
                  <a:pt x="1746899" y="3493798"/>
                </a:cubicBezTo>
                <a:cubicBezTo>
                  <a:pt x="782113" y="3493798"/>
                  <a:pt x="0" y="2711685"/>
                  <a:pt x="0" y="1746899"/>
                </a:cubicBezTo>
                <a:cubicBezTo>
                  <a:pt x="0" y="782113"/>
                  <a:pt x="782113" y="0"/>
                  <a:pt x="174689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39005DD3-F4D8-37D3-893C-81F1E6E5E5A8}"/>
              </a:ext>
            </a:extLst>
          </p:cNvPr>
          <p:cNvSpPr txBox="1"/>
          <p:nvPr/>
        </p:nvSpPr>
        <p:spPr>
          <a:xfrm>
            <a:off x="643579" y="520700"/>
            <a:ext cx="674782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LGBM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장점 및 활용성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361308-C68D-6858-B9A9-F82AE7597477}"/>
              </a:ext>
            </a:extLst>
          </p:cNvPr>
          <p:cNvCxnSpPr>
            <a:cxnSpLocks/>
          </p:cNvCxnSpPr>
          <p:nvPr/>
        </p:nvCxnSpPr>
        <p:spPr>
          <a:xfrm>
            <a:off x="71628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E9136-05EB-549F-4225-C4AA0DAFE6C9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E420A080-ACC8-0C05-58C1-9EE4D8CABDFC}"/>
              </a:ext>
            </a:extLst>
          </p:cNvPr>
          <p:cNvCxnSpPr>
            <a:cxnSpLocks/>
          </p:cNvCxnSpPr>
          <p:nvPr/>
        </p:nvCxnSpPr>
        <p:spPr>
          <a:xfrm>
            <a:off x="457200" y="6016921"/>
            <a:ext cx="1189045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4256D21B-4140-0594-702C-A63B7DFA6DC6}"/>
              </a:ext>
            </a:extLst>
          </p:cNvPr>
          <p:cNvSpPr/>
          <p:nvPr/>
        </p:nvSpPr>
        <p:spPr>
          <a:xfrm>
            <a:off x="3988402" y="2201078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7BEE42-E1AF-64A8-AFC2-88BAB3359175}"/>
              </a:ext>
            </a:extLst>
          </p:cNvPr>
          <p:cNvSpPr/>
          <p:nvPr/>
        </p:nvSpPr>
        <p:spPr>
          <a:xfrm>
            <a:off x="1190625" y="4886856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46D9B4-E6EB-E9E0-0E4C-E77BFCF1523A}"/>
              </a:ext>
            </a:extLst>
          </p:cNvPr>
          <p:cNvSpPr/>
          <p:nvPr/>
        </p:nvSpPr>
        <p:spPr>
          <a:xfrm>
            <a:off x="3988402" y="7563164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87B1AB-51EA-ADFB-2CE7-8A97A31D1075}"/>
              </a:ext>
            </a:extLst>
          </p:cNvPr>
          <p:cNvSpPr/>
          <p:nvPr/>
        </p:nvSpPr>
        <p:spPr>
          <a:xfrm>
            <a:off x="6607000" y="4802188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7D03DE-731F-C10B-2233-1F55EA2953CB}"/>
              </a:ext>
            </a:extLst>
          </p:cNvPr>
          <p:cNvSpPr/>
          <p:nvPr/>
        </p:nvSpPr>
        <p:spPr>
          <a:xfrm>
            <a:off x="4073069" y="2285745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처리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속도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FC4931-5DC9-1E07-6C22-E965A6375AED}"/>
              </a:ext>
            </a:extLst>
          </p:cNvPr>
          <p:cNvSpPr/>
          <p:nvPr/>
        </p:nvSpPr>
        <p:spPr>
          <a:xfrm>
            <a:off x="1275292" y="4971523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메모리 사용량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F26F1B-B232-DD39-AF14-009411379E42}"/>
              </a:ext>
            </a:extLst>
          </p:cNvPr>
          <p:cNvSpPr/>
          <p:nvPr/>
        </p:nvSpPr>
        <p:spPr>
          <a:xfrm>
            <a:off x="4073069" y="7647831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결측치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34F182-309C-98B5-896D-6EECA618B011}"/>
              </a:ext>
            </a:extLst>
          </p:cNvPr>
          <p:cNvSpPr/>
          <p:nvPr/>
        </p:nvSpPr>
        <p:spPr>
          <a:xfrm>
            <a:off x="6690176" y="4886855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Feature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변환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D813A5-0264-C623-41F9-DF5DD22C5146}"/>
              </a:ext>
            </a:extLst>
          </p:cNvPr>
          <p:cNvSpPr/>
          <p:nvPr/>
        </p:nvSpPr>
        <p:spPr>
          <a:xfrm>
            <a:off x="4073069" y="4991101"/>
            <a:ext cx="1979440" cy="19794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0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CD69B953-205B-F6DB-BC77-56ED2F3037DD}"/>
              </a:ext>
            </a:extLst>
          </p:cNvPr>
          <p:cNvSpPr txBox="1"/>
          <p:nvPr/>
        </p:nvSpPr>
        <p:spPr>
          <a:xfrm>
            <a:off x="3581400" y="5559971"/>
            <a:ext cx="294718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LGBM</a:t>
            </a:r>
            <a:endParaRPr lang="ko-KR" sz="4400" b="0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48011-E8CB-06DC-BB44-89272F5202EF}"/>
              </a:ext>
            </a:extLst>
          </p:cNvPr>
          <p:cNvSpPr txBox="1"/>
          <p:nvPr/>
        </p:nvSpPr>
        <p:spPr>
          <a:xfrm>
            <a:off x="10125210" y="3619500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1.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처리속도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5716F84-8C82-400A-1356-0DACEC0EA690}"/>
              </a:ext>
            </a:extLst>
          </p:cNvPr>
          <p:cNvSpPr txBox="1"/>
          <p:nvPr/>
        </p:nvSpPr>
        <p:spPr>
          <a:xfrm>
            <a:off x="14234202" y="3619500"/>
            <a:ext cx="3748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Pretendard SemiBold" panose="020B0600000101010101" charset="-127"/>
                <a:ea typeface="Pretendard SemiBold" panose="020B0600000101010101" charset="-127"/>
              </a:rPr>
              <a:t>2. </a:t>
            </a:r>
            <a:r>
              <a:rPr lang="ko-KR" altLang="en-US" sz="3000">
                <a:latin typeface="Pretendard SemiBold" panose="020B0600000101010101" charset="-127"/>
                <a:ea typeface="Pretendard SemiBold" panose="020B0600000101010101" charset="-127"/>
              </a:rPr>
              <a:t>적은 메모리 사용량</a:t>
            </a:r>
            <a:endParaRPr lang="ko-KR" altLang="en-US" sz="3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C74DB529-9E14-FC9C-7D4D-80C6AE8BF4A4}"/>
              </a:ext>
            </a:extLst>
          </p:cNvPr>
          <p:cNvSpPr txBox="1"/>
          <p:nvPr/>
        </p:nvSpPr>
        <p:spPr>
          <a:xfrm>
            <a:off x="10125210" y="6663419"/>
            <a:ext cx="28949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3. Feature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 변환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D076722D-95E6-2009-5DAD-A2552B513897}"/>
              </a:ext>
            </a:extLst>
          </p:cNvPr>
          <p:cNvSpPr txBox="1"/>
          <p:nvPr/>
        </p:nvSpPr>
        <p:spPr>
          <a:xfrm>
            <a:off x="14234202" y="6663419"/>
            <a:ext cx="3748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4. </a:t>
            </a:r>
            <a:r>
              <a:rPr lang="ko-KR" altLang="en-US" sz="3000" dirty="0" err="1">
                <a:latin typeface="Pretendard SemiBold" panose="020B0600000101010101" charset="-127"/>
                <a:ea typeface="Pretendard SemiBold" panose="020B0600000101010101" charset="-127"/>
              </a:rPr>
              <a:t>결측치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 처리 능력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20431-AA08-DE3C-3D8C-9BE5C994A51F}"/>
              </a:ext>
            </a:extLst>
          </p:cNvPr>
          <p:cNvSpPr txBox="1"/>
          <p:nvPr/>
        </p:nvSpPr>
        <p:spPr>
          <a:xfrm>
            <a:off x="7391400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/>
              <a:t>LGBM </a:t>
            </a:r>
            <a:r>
              <a:rPr lang="ko-KR" altLang="en-US" dirty="0"/>
              <a:t>모델 장점에 대한 설명입니다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4262DF-1BD5-A478-170D-81BB03464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5210" y="4215723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Pretendard Regular" panose="020B0600000101010101" charset="-127"/>
                <a:ea typeface="Pretendard Regular" panose="020B0600000101010101" charset="-127"/>
              </a:rPr>
              <a:t>리프 중심 트리 분할 방식을 채택하여 데이터 처리의 효율성을 극대화합니다. 이로 인해 학습 속도가 빠를 뿐만 아니라, 예측 수행 시간도 단축됩니다. 특히 대규모 데이터셋을 다룰 때 이점이 큽니다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841AC-83F7-88CA-72C1-2DDD444E681D}"/>
              </a:ext>
            </a:extLst>
          </p:cNvPr>
          <p:cNvSpPr txBox="1"/>
          <p:nvPr/>
        </p:nvSpPr>
        <p:spPr>
          <a:xfrm>
            <a:off x="14234202" y="421983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메모리 효율성이 뛰어나</a:t>
            </a:r>
            <a:r>
              <a:rPr lang="en-US" altLang="ko-KR" dirty="0"/>
              <a:t>, </a:t>
            </a:r>
            <a:r>
              <a:rPr lang="ko-KR" altLang="en-US" dirty="0"/>
              <a:t>많은 데이터를 처리할 때에도 상대적으로 적은 메모리를 소모합니다</a:t>
            </a:r>
            <a:r>
              <a:rPr lang="en-US" altLang="ko-KR" dirty="0"/>
              <a:t>. </a:t>
            </a:r>
            <a:r>
              <a:rPr lang="ko-KR" altLang="en-US" dirty="0"/>
              <a:t>특히 제한된 메모리 환경에서 유리합니다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28525-9D16-2FCE-E17B-FE3A652E91F7}"/>
              </a:ext>
            </a:extLst>
          </p:cNvPr>
          <p:cNvSpPr txBox="1"/>
          <p:nvPr/>
        </p:nvSpPr>
        <p:spPr>
          <a:xfrm>
            <a:off x="10125210" y="7351807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인코딩과 같은 </a:t>
            </a:r>
            <a:r>
              <a:rPr lang="ko-KR" altLang="en-US" dirty="0" err="1"/>
              <a:t>전처리</a:t>
            </a:r>
            <a:r>
              <a:rPr lang="ko-KR" altLang="en-US" dirty="0"/>
              <a:t> 과정 없이도 카테고리형 </a:t>
            </a:r>
            <a:r>
              <a:rPr lang="en-US" altLang="ko-KR" dirty="0"/>
              <a:t>feature</a:t>
            </a:r>
            <a:r>
              <a:rPr lang="ko-KR" altLang="en-US" dirty="0"/>
              <a:t>를 자동으로 변환할 수 있는 기능을 제공합니다</a:t>
            </a:r>
            <a:r>
              <a:rPr lang="en-US" altLang="ko-KR" dirty="0"/>
              <a:t>. </a:t>
            </a:r>
            <a:r>
              <a:rPr lang="ko-KR" altLang="en-US" dirty="0"/>
              <a:t>이 기능은 데이터 전처리의 복잡성을 줄이고</a:t>
            </a:r>
            <a:r>
              <a:rPr lang="en-US" altLang="ko-KR" dirty="0"/>
              <a:t>, </a:t>
            </a:r>
            <a:r>
              <a:rPr lang="ko-KR" altLang="en-US" dirty="0"/>
              <a:t>모델링 시간을 단축시키며</a:t>
            </a:r>
            <a:r>
              <a:rPr lang="en-US" altLang="ko-KR" dirty="0"/>
              <a:t>, </a:t>
            </a:r>
            <a:r>
              <a:rPr lang="ko-KR" altLang="en-US" dirty="0"/>
              <a:t>최적의 노드 분할을 통해 성능을 높이는 데 기여합니다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9D70B-9CB0-BC1E-FF8C-CA8F9EB4935F}"/>
              </a:ext>
            </a:extLst>
          </p:cNvPr>
          <p:cNvSpPr txBox="1"/>
          <p:nvPr/>
        </p:nvSpPr>
        <p:spPr>
          <a:xfrm>
            <a:off x="14234202" y="7351807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 err="1"/>
              <a:t>결측치가</a:t>
            </a:r>
            <a:r>
              <a:rPr lang="ko-KR" altLang="en-US" dirty="0"/>
              <a:t> 있는 데이터를 별도로 처리할 필요 없이</a:t>
            </a:r>
            <a:r>
              <a:rPr lang="en-US" altLang="ko-KR" dirty="0"/>
              <a:t>, </a:t>
            </a:r>
            <a:r>
              <a:rPr lang="ko-KR" altLang="en-US" dirty="0"/>
              <a:t>자연스럽게 모델 학습에 반영할 수 있습니다</a:t>
            </a:r>
            <a:r>
              <a:rPr lang="en-US" altLang="ko-KR" dirty="0"/>
              <a:t>. </a:t>
            </a:r>
            <a:r>
              <a:rPr lang="ko-KR" altLang="en-US" dirty="0"/>
              <a:t>이로 인해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과정에서의 추가 작업을 줄이고</a:t>
            </a:r>
            <a:r>
              <a:rPr lang="en-US" altLang="ko-KR" dirty="0"/>
              <a:t>, </a:t>
            </a:r>
            <a:r>
              <a:rPr lang="ko-KR" altLang="en-US" dirty="0" err="1"/>
              <a:t>결측치가</a:t>
            </a:r>
            <a:r>
              <a:rPr lang="ko-KR" altLang="en-US" dirty="0"/>
              <a:t> 있는 데이터셋에서도 유연하게 성능을 발휘할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48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F84D-5112-3D92-22DF-1F61340AA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15934497-5A17-BFFE-206E-55B04411B8FC}"/>
              </a:ext>
            </a:extLst>
          </p:cNvPr>
          <p:cNvSpPr/>
          <p:nvPr/>
        </p:nvSpPr>
        <p:spPr>
          <a:xfrm>
            <a:off x="0" y="1761496"/>
            <a:ext cx="5562600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FAF6A9DF-0711-3ADA-0CAA-C5A7BD72E56D}"/>
              </a:ext>
            </a:extLst>
          </p:cNvPr>
          <p:cNvSpPr txBox="1"/>
          <p:nvPr/>
        </p:nvSpPr>
        <p:spPr>
          <a:xfrm>
            <a:off x="643579" y="520700"/>
            <a:ext cx="514762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LSTM / GRU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F551A9-FAA9-1980-4A57-92F6C295CE7E}"/>
              </a:ext>
            </a:extLst>
          </p:cNvPr>
          <p:cNvCxnSpPr>
            <a:cxnSpLocks/>
          </p:cNvCxnSpPr>
          <p:nvPr/>
        </p:nvCxnSpPr>
        <p:spPr>
          <a:xfrm>
            <a:off x="5824915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145B0C60-66B9-6AA8-ABD6-E21ACEC1F8B0}"/>
              </a:ext>
            </a:extLst>
          </p:cNvPr>
          <p:cNvGrpSpPr/>
          <p:nvPr/>
        </p:nvGrpSpPr>
        <p:grpSpPr>
          <a:xfrm>
            <a:off x="1143000" y="2443401"/>
            <a:ext cx="3886200" cy="7401856"/>
            <a:chOff x="4876800" y="2682268"/>
            <a:chExt cx="3429000" cy="72852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F2FE82-E3A8-B2FD-5700-E9459C16B919}"/>
                </a:ext>
              </a:extLst>
            </p:cNvPr>
            <p:cNvSpPr/>
            <p:nvPr/>
          </p:nvSpPr>
          <p:spPr>
            <a:xfrm>
              <a:off x="4876800" y="2682268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분할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훈련 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테스트 </a:t>
              </a:r>
              <a:r>
                <a:rPr lang="en-US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검증 데이터로 분할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E92B4F8-7085-E6BE-4396-0563E9863DA7}"/>
                </a:ext>
              </a:extLst>
            </p:cNvPr>
            <p:cNvSpPr/>
            <p:nvPr/>
          </p:nvSpPr>
          <p:spPr>
            <a:xfrm>
              <a:off x="4876800" y="3865137"/>
              <a:ext cx="3429000" cy="1199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정규화:</a:t>
              </a:r>
            </a:p>
            <a:p>
              <a:pPr algn="ctr"/>
              <a:r>
                <a:rPr lang="ko-KR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데이터 값을 0과 1 사이의 범위로 변환하여 안정성을 높이고, 변수들 간의 영향력을 동일하게 맞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춤</a:t>
              </a:r>
              <a:endParaRPr lang="ko-KR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AA27E6-4ED0-39B7-6815-2EF243043426}"/>
                </a:ext>
              </a:extLst>
            </p:cNvPr>
            <p:cNvSpPr/>
            <p:nvPr/>
          </p:nvSpPr>
          <p:spPr>
            <a:xfrm>
              <a:off x="4876800" y="5256451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모델 구조 고려:</a:t>
              </a:r>
            </a:p>
            <a:p>
              <a:pPr algn="ctr"/>
              <a:r>
                <a:rPr lang="ko-KR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다양한 입력 변수를 고려하여</a:t>
              </a:r>
              <a:endPara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여러 가지 GRU 모델 구조를 시도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69E663F-05EA-7862-F12B-0D8FD47CEA12}"/>
                </a:ext>
              </a:extLst>
            </p:cNvPr>
            <p:cNvSpPr/>
            <p:nvPr/>
          </p:nvSpPr>
          <p:spPr>
            <a:xfrm>
              <a:off x="4876800" y="6510807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GRU 모델 개발:</a:t>
              </a:r>
            </a:p>
            <a:p>
              <a:pPr algn="ctr"/>
              <a:r>
                <a:rPr lang="ko-KR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선택된 모델 구조를 기반으로 GRU 신경망을 개발하여 유량을 예</a:t>
              </a:r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측</a:t>
              </a:r>
              <a:r>
                <a:rPr lang="ko-KR" altLang="ko-KR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58E5B8-E68F-E59A-7F2E-1253498BBBF1}"/>
                </a:ext>
              </a:extLst>
            </p:cNvPr>
            <p:cNvSpPr/>
            <p:nvPr/>
          </p:nvSpPr>
          <p:spPr>
            <a:xfrm>
              <a:off x="4876800" y="9019519"/>
              <a:ext cx="3429000" cy="947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예측</a:t>
              </a:r>
              <a:r>
                <a:rPr lang="en-US" altLang="ko-KR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:</a:t>
              </a:r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</a:t>
              </a:r>
              <a:endParaRPr lang="en-US" altLang="ko-KR" b="1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검증된 모델을 이용하여 미래 값을 예측</a:t>
              </a:r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33562FCC-ADF9-414A-B831-84A0F814C137}"/>
                </a:ext>
              </a:extLst>
            </p:cNvPr>
            <p:cNvSpPr/>
            <p:nvPr/>
          </p:nvSpPr>
          <p:spPr>
            <a:xfrm>
              <a:off x="4876800" y="7765163"/>
              <a:ext cx="3429000" cy="947961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모형 검정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3EFCBC0-653F-8890-6080-49EF125B9C49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6591300" y="3646004"/>
              <a:ext cx="0" cy="219132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E193D7A-2660-B504-8E9D-1402ADFC2E41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6591300" y="5065124"/>
              <a:ext cx="0" cy="19132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86E54E1-27FD-2D1C-21BE-7E476D993F40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6203147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B9F6C5D-4EBC-0BFB-5086-7FAA3DAD65B9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7458768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ED51FC0-241A-1A30-B5F3-E1D1D2825C02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8713124"/>
              <a:ext cx="0" cy="30639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A234F59-2542-6DF1-45FB-D7A7829A8B07}"/>
                </a:ext>
              </a:extLst>
            </p:cNvPr>
            <p:cNvCxnSpPr>
              <a:cxnSpLocks/>
              <a:stCxn id="10" idx="1"/>
              <a:endCxn id="6" idx="1"/>
            </p:cNvCxnSpPr>
            <p:nvPr/>
          </p:nvCxnSpPr>
          <p:spPr>
            <a:xfrm rot="10800000">
              <a:off x="4876800" y="5730432"/>
              <a:ext cx="12700" cy="2508712"/>
            </a:xfrm>
            <a:prstGeom prst="bentConnector3">
              <a:avLst>
                <a:gd name="adj1" fmla="val 3840000"/>
              </a:avLst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87092E1-D114-A9E4-7680-C88506BC408B}"/>
              </a:ext>
            </a:extLst>
          </p:cNvPr>
          <p:cNvSpPr txBox="1"/>
          <p:nvPr/>
        </p:nvSpPr>
        <p:spPr>
          <a:xfrm>
            <a:off x="2667000" y="8506311"/>
            <a:ext cx="129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yes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1F42A95A-62B9-1FF1-FB35-2B82AE5ECCCF}"/>
              </a:ext>
            </a:extLst>
          </p:cNvPr>
          <p:cNvSpPr txBox="1"/>
          <p:nvPr/>
        </p:nvSpPr>
        <p:spPr>
          <a:xfrm>
            <a:off x="-304800" y="6625724"/>
            <a:ext cx="1290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no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0A194D-926B-3F63-9427-570F8E92F2A6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AA427B6-A49F-FDD2-70BE-9CC2C09DDA65}"/>
              </a:ext>
            </a:extLst>
          </p:cNvPr>
          <p:cNvSpPr txBox="1"/>
          <p:nvPr/>
        </p:nvSpPr>
        <p:spPr>
          <a:xfrm>
            <a:off x="378588" y="1914706"/>
            <a:ext cx="5073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Pretendard SemiBold" panose="020B0600000101010101" charset="-127"/>
                <a:ea typeface="Pretendard SemiBold" panose="020B0600000101010101" charset="-127"/>
              </a:rPr>
              <a:t>GRU</a:t>
            </a:r>
            <a:r>
              <a:rPr lang="ko-KR" altLang="en-US" sz="24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400" b="1" dirty="0" err="1">
                <a:latin typeface="Pretendard SemiBold" panose="020B0600000101010101" charset="-127"/>
                <a:ea typeface="Pretendard SemiBold" panose="020B0600000101010101" charset="-127"/>
              </a:rPr>
              <a:t>플로우차트</a:t>
            </a:r>
            <a:endParaRPr lang="ko-KR" altLang="en-US" sz="24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808DE-7E0B-E6F4-B688-107D26681B03}"/>
              </a:ext>
            </a:extLst>
          </p:cNvPr>
          <p:cNvSpPr txBox="1"/>
          <p:nvPr/>
        </p:nvSpPr>
        <p:spPr>
          <a:xfrm>
            <a:off x="6016214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신경망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(RNN)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기반으로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장기 의존성을 학습하여 최적의 값을 도출하는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E2016-6C4C-D77E-59AE-8A4E8A41C62B}"/>
              </a:ext>
            </a:extLst>
          </p:cNvPr>
          <p:cNvSpPr txBox="1"/>
          <p:nvPr/>
        </p:nvSpPr>
        <p:spPr>
          <a:xfrm>
            <a:off x="16611600" y="-3188714"/>
            <a:ext cx="100232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장점</a:t>
            </a:r>
          </a:p>
          <a:p>
            <a:endParaRPr lang="ko-KR" altLang="en-US" dirty="0"/>
          </a:p>
          <a:p>
            <a:r>
              <a:rPr lang="ko-KR" altLang="en-US" dirty="0"/>
              <a:t>더 빠른 학습과 예측 수행시간</a:t>
            </a:r>
          </a:p>
          <a:p>
            <a:r>
              <a:rPr lang="ko-KR" altLang="en-US" dirty="0"/>
              <a:t>더 작은 메모리 사용량</a:t>
            </a:r>
          </a:p>
          <a:p>
            <a:r>
              <a:rPr lang="ko-KR" altLang="en-US" dirty="0"/>
              <a:t>카테고리형 </a:t>
            </a:r>
            <a:r>
              <a:rPr lang="ko-KR" altLang="en-US" dirty="0" err="1"/>
              <a:t>feature의</a:t>
            </a:r>
            <a:r>
              <a:rPr lang="ko-KR" altLang="en-US" dirty="0"/>
              <a:t> 자동 변환과 최적 분할 (원-핫 </a:t>
            </a:r>
            <a:r>
              <a:rPr lang="ko-KR" altLang="en-US" dirty="0" err="1"/>
              <a:t>인코딩등을</a:t>
            </a:r>
            <a:r>
              <a:rPr lang="ko-KR" altLang="en-US" dirty="0"/>
              <a:t> 사용하지 않고도 카테고리 형 </a:t>
            </a:r>
            <a:r>
              <a:rPr lang="ko-KR" altLang="en-US" dirty="0" err="1"/>
              <a:t>feature를</a:t>
            </a:r>
            <a:r>
              <a:rPr lang="ko-KR" altLang="en-US" dirty="0"/>
              <a:t> 최적으로 변환하고 이에 따른 노드 분할 수행)</a:t>
            </a:r>
          </a:p>
          <a:p>
            <a:r>
              <a:rPr lang="ko-KR" altLang="en-US" dirty="0"/>
              <a:t>단점</a:t>
            </a:r>
          </a:p>
          <a:p>
            <a:endParaRPr lang="ko-KR" altLang="en-US" dirty="0"/>
          </a:p>
          <a:p>
            <a:r>
              <a:rPr lang="ko-KR" altLang="en-US" dirty="0"/>
              <a:t>데이터가 적은 경우 </a:t>
            </a:r>
            <a:r>
              <a:rPr lang="ko-KR" altLang="en-US" dirty="0" err="1"/>
              <a:t>과적합</a:t>
            </a:r>
            <a:r>
              <a:rPr lang="ko-KR" altLang="en-US" dirty="0"/>
              <a:t> 가능성이 크다.</a:t>
            </a:r>
          </a:p>
          <a:p>
            <a:r>
              <a:rPr lang="ko-KR" altLang="en-US" dirty="0" err="1"/>
              <a:t>lightGBM의</a:t>
            </a:r>
            <a:r>
              <a:rPr lang="ko-KR" altLang="en-US" dirty="0"/>
              <a:t> 경우 </a:t>
            </a:r>
            <a:r>
              <a:rPr lang="ko-KR" altLang="en-US" dirty="0" err="1"/>
              <a:t>num_leaves을</a:t>
            </a:r>
            <a:r>
              <a:rPr lang="ko-KR" altLang="en-US" dirty="0"/>
              <a:t> 이용해서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42916-DB60-77EF-7BB8-AE388198FD6E}"/>
              </a:ext>
            </a:extLst>
          </p:cNvPr>
          <p:cNvSpPr txBox="1"/>
          <p:nvPr/>
        </p:nvSpPr>
        <p:spPr>
          <a:xfrm>
            <a:off x="5852160" y="2630510"/>
            <a:ext cx="13469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순환 신경망</a:t>
            </a:r>
            <a:r>
              <a:rPr lang="en-US" altLang="ko-KR" dirty="0"/>
              <a:t>(RNN)</a:t>
            </a:r>
            <a:r>
              <a:rPr lang="ko-KR" altLang="en-US" dirty="0"/>
              <a:t>의 한 종류로</a:t>
            </a:r>
            <a:r>
              <a:rPr lang="en-US" altLang="ko-KR" dirty="0"/>
              <a:t>, </a:t>
            </a:r>
            <a:r>
              <a:rPr lang="ko-KR" altLang="en-US" dirty="0"/>
              <a:t>시계열 데이터와 같은 순차적 정보를 처리하기 위해 설계됨</a:t>
            </a:r>
            <a:endParaRPr lang="en-US" altLang="ko-KR" dirty="0"/>
          </a:p>
          <a:p>
            <a:r>
              <a:rPr lang="ko-KR" altLang="en-US" dirty="0"/>
              <a:t>일반 </a:t>
            </a:r>
            <a:r>
              <a:rPr lang="en-US" altLang="ko-KR" dirty="0"/>
              <a:t>RNN</a:t>
            </a:r>
            <a:r>
              <a:rPr lang="ko-KR" altLang="en-US" dirty="0"/>
              <a:t>의 단기 기억 문제를 해결하기 위해</a:t>
            </a:r>
            <a:r>
              <a:rPr lang="en-US" altLang="ko-KR" dirty="0"/>
              <a:t>, LSTM</a:t>
            </a:r>
            <a:r>
              <a:rPr lang="ko-KR" altLang="en-US" dirty="0"/>
              <a:t>은 기억 셀을 사용하여 장기 의존성을 학습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LSTM </a:t>
            </a:r>
            <a:r>
              <a:rPr lang="ko-KR" altLang="en-US" dirty="0"/>
              <a:t>셀은 입력 게이트</a:t>
            </a:r>
            <a:r>
              <a:rPr lang="en-US" altLang="ko-KR" dirty="0"/>
              <a:t>, </a:t>
            </a:r>
            <a:r>
              <a:rPr lang="ko-KR" altLang="en-US" dirty="0"/>
              <a:t>삭제 게이트</a:t>
            </a:r>
            <a:r>
              <a:rPr lang="en-US" altLang="ko-KR" dirty="0"/>
              <a:t>, </a:t>
            </a:r>
            <a:r>
              <a:rPr lang="ko-KR" altLang="en-US" dirty="0"/>
              <a:t>출력 게이트로 구성되어 있어 정보의 흐름을 조절 함을 통해</a:t>
            </a:r>
            <a:endParaRPr lang="en-US" altLang="ko-KR" dirty="0"/>
          </a:p>
          <a:p>
            <a:r>
              <a:rPr lang="ko-KR" altLang="en-US" dirty="0"/>
              <a:t>불필요한 정보를 버리고 필요한 정보만 기억함으로써</a:t>
            </a:r>
            <a:r>
              <a:rPr lang="en-US" altLang="ko-KR" dirty="0"/>
              <a:t>, </a:t>
            </a:r>
            <a:r>
              <a:rPr lang="ko-KR" altLang="en-US" dirty="0"/>
              <a:t>장기적인 패턴 인식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1CA1B-870E-2CF2-A34B-1CFB811A8D03}"/>
              </a:ext>
            </a:extLst>
          </p:cNvPr>
          <p:cNvSpPr txBox="1"/>
          <p:nvPr/>
        </p:nvSpPr>
        <p:spPr>
          <a:xfrm>
            <a:off x="5809675" y="2099372"/>
            <a:ext cx="134698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0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r>
              <a:rPr lang="en-US" altLang="ko-KR" dirty="0"/>
              <a:t>LSTM (Long Short-Term Memory)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7475D9-73CB-603F-EFD7-D9414F223483}"/>
              </a:ext>
            </a:extLst>
          </p:cNvPr>
          <p:cNvSpPr txBox="1"/>
          <p:nvPr/>
        </p:nvSpPr>
        <p:spPr>
          <a:xfrm>
            <a:off x="5791200" y="4126321"/>
            <a:ext cx="5410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000">
                <a:latin typeface="Pretendard SemiBold" panose="020B0600000101010101" charset="-127"/>
                <a:ea typeface="Pretendard SemiBold" panose="020B0600000101010101" charset="-127"/>
              </a:defRPr>
            </a:lvl1pPr>
          </a:lstStyle>
          <a:p>
            <a:r>
              <a:rPr lang="en-US" altLang="ko-KR" dirty="0"/>
              <a:t>GRU (Gated Recurrent Unit)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E58FC9D-F685-EF89-5728-F8F9D86D2F25}"/>
              </a:ext>
            </a:extLst>
          </p:cNvPr>
          <p:cNvSpPr txBox="1"/>
          <p:nvPr/>
        </p:nvSpPr>
        <p:spPr>
          <a:xfrm>
            <a:off x="5824915" y="4683352"/>
            <a:ext cx="1347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/>
              <a:t>LSTM</a:t>
            </a:r>
            <a:r>
              <a:rPr lang="ko-KR" altLang="en-US" dirty="0"/>
              <a:t>의 간소화된 버전으로</a:t>
            </a:r>
            <a:r>
              <a:rPr lang="en-US" altLang="ko-KR" dirty="0"/>
              <a:t>, </a:t>
            </a:r>
            <a:r>
              <a:rPr lang="ko-KR" altLang="en-US" dirty="0"/>
              <a:t>비슷한 방식으로 시계열 데이터를 처리</a:t>
            </a:r>
            <a:endParaRPr lang="en-US" altLang="ko-KR" dirty="0"/>
          </a:p>
          <a:p>
            <a:r>
              <a:rPr lang="en-US" altLang="ko-KR" dirty="0"/>
              <a:t>GRU</a:t>
            </a:r>
            <a:r>
              <a:rPr lang="ko-KR" altLang="en-US" dirty="0"/>
              <a:t>는 업데이트 게이트와 리셋 게이트로 구성되어 있어 정보 흐름을 조절</a:t>
            </a:r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보다 장기 의존성을 잘 처리할 수 있 수 있는 강점을 지님</a:t>
            </a:r>
            <a:endParaRPr lang="en-US" altLang="ko-KR" dirty="0"/>
          </a:p>
          <a:p>
            <a:r>
              <a:rPr lang="ko-KR" altLang="en-US" dirty="0"/>
              <a:t>이로 인해 </a:t>
            </a:r>
            <a:r>
              <a:rPr lang="en-US" altLang="ko-KR" dirty="0"/>
              <a:t>GRU</a:t>
            </a:r>
            <a:r>
              <a:rPr lang="ko-KR" altLang="en-US" dirty="0"/>
              <a:t>는 학습 속도가 빠르며</a:t>
            </a:r>
            <a:r>
              <a:rPr lang="en-US" altLang="ko-KR" dirty="0"/>
              <a:t>, </a:t>
            </a:r>
            <a:r>
              <a:rPr lang="ko-KR" altLang="en-US" dirty="0"/>
              <a:t>더 적은 메모리를 사용하여 효율적으로 동작</a:t>
            </a:r>
          </a:p>
        </p:txBody>
      </p:sp>
      <p:sp>
        <p:nvSpPr>
          <p:cNvPr id="1025" name="Rectangle 1">
            <a:extLst>
              <a:ext uri="{FF2B5EF4-FFF2-40B4-BE49-F238E27FC236}">
                <a16:creationId xmlns:a16="http://schemas.microsoft.com/office/drawing/2014/main" id="{3A6506C6-B3DF-1E52-9ECD-3EE77DC17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716" y="7539604"/>
            <a:ext cx="18592800" cy="193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units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(유닛 수): 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ko-KR" altLang="en-US" sz="16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셀의 출력 차원. 더 많은 유닛은 더 복잡한 패턴을 학습할 수 있게 하지만, 과적합의 위험이 있음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activation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(활성화 함수): 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셀의 활성화 함수로, 주로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tanh와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sigmoid가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사용됨. 입력 및 출력의 비선형성을 부여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dropout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</a:t>
            </a: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드롭아웃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비율):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과적합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방지를 위한 비율. </a:t>
            </a:r>
            <a:r>
              <a:rPr lang="ko-KR" altLang="en-US" sz="1600" dirty="0"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의 입력과 출력에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드롭아웃을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적용하여 일부 뉴런을 무작위로 비활성화함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recurrent_dropout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(순환 </a:t>
            </a: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드롭아웃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비율): 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순환 연결에 적용되는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드롭아웃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비율. 시간 단계 간의 연결에서 과적합을 방지함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b="1" dirty="0" err="1">
                <a:latin typeface="Pretendard Regular" panose="020B0600000101010101" charset="-127"/>
                <a:ea typeface="Pretendard Regular" panose="020B0600000101010101" charset="-127"/>
              </a:rPr>
              <a:t>return_sequences</a:t>
            </a:r>
            <a:r>
              <a:rPr lang="ko-KR" altLang="ko-KR" sz="1600" b="1" dirty="0">
                <a:latin typeface="Pretendard Regular" panose="020B0600000101010101" charset="-127"/>
                <a:ea typeface="Pretendard Regular" panose="020B0600000101010101" charset="-127"/>
              </a:rPr>
              <a:t> (시퀀스 반환 여부):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True로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설정하면 각 시간 단계에서의 출력을 반환, </a:t>
            </a:r>
            <a:r>
              <a:rPr lang="ko-KR" altLang="ko-KR" sz="1600" dirty="0" err="1">
                <a:latin typeface="Pretendard Regular" panose="020B0600000101010101" charset="-127"/>
                <a:ea typeface="Pretendard Regular" panose="020B0600000101010101" charset="-127"/>
              </a:rPr>
              <a:t>False일</a:t>
            </a:r>
            <a:r>
              <a:rPr lang="ko-KR" altLang="ko-KR" sz="1600" dirty="0">
                <a:latin typeface="Pretendard Regular" panose="020B0600000101010101" charset="-127"/>
                <a:ea typeface="Pretendard Regular" panose="020B0600000101010101" charset="-127"/>
              </a:rPr>
              <a:t> 경우 마지막 출력만 반환.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BE215B07-DD97-BCF5-8BCD-34BCE629AC5A}"/>
              </a:ext>
            </a:extLst>
          </p:cNvPr>
          <p:cNvSpPr txBox="1"/>
          <p:nvPr/>
        </p:nvSpPr>
        <p:spPr>
          <a:xfrm>
            <a:off x="5622716" y="6892780"/>
            <a:ext cx="60662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Pretendard Regular" panose="020B0600000101010101" charset="-127"/>
                <a:ea typeface="Pretendard Regular" panose="020B0600000101010101" charset="-127"/>
              </a:rPr>
              <a:t>LSTM / GRU </a:t>
            </a:r>
            <a:r>
              <a:rPr lang="ko-KR" altLang="en-US" sz="3000" b="1" dirty="0">
                <a:latin typeface="Pretendard Regular" panose="020B0600000101010101" charset="-127"/>
                <a:ea typeface="Pretendard Regular" panose="020B0600000101010101" charset="-127"/>
              </a:rPr>
              <a:t>모델의 주요 파라미터</a:t>
            </a:r>
          </a:p>
        </p:txBody>
      </p:sp>
    </p:spTree>
    <p:extLst>
      <p:ext uri="{BB962C8B-B14F-4D97-AF65-F5344CB8AC3E}">
        <p14:creationId xmlns:p14="http://schemas.microsoft.com/office/powerpoint/2010/main" val="118386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92CA8-FF1A-78D8-0773-EB1652289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자유형: 도형 1109">
            <a:extLst>
              <a:ext uri="{FF2B5EF4-FFF2-40B4-BE49-F238E27FC236}">
                <a16:creationId xmlns:a16="http://schemas.microsoft.com/office/drawing/2014/main" id="{9C7BE0AA-F8FC-46AF-93E7-B7623CA25DCE}"/>
              </a:ext>
            </a:extLst>
          </p:cNvPr>
          <p:cNvSpPr/>
          <p:nvPr/>
        </p:nvSpPr>
        <p:spPr>
          <a:xfrm>
            <a:off x="2146990" y="3354633"/>
            <a:ext cx="5553039" cy="5553037"/>
          </a:xfrm>
          <a:custGeom>
            <a:avLst/>
            <a:gdLst>
              <a:gd name="connsiteX0" fmla="*/ 1746899 w 3493799"/>
              <a:gd name="connsiteY0" fmla="*/ 83529 h 3493798"/>
              <a:gd name="connsiteX1" fmla="*/ 86714 w 3493799"/>
              <a:gd name="connsiteY1" fmla="*/ 1743713 h 3493798"/>
              <a:gd name="connsiteX2" fmla="*/ 1746899 w 3493799"/>
              <a:gd name="connsiteY2" fmla="*/ 3403897 h 3493798"/>
              <a:gd name="connsiteX3" fmla="*/ 3407083 w 3493799"/>
              <a:gd name="connsiteY3" fmla="*/ 1743713 h 3493798"/>
              <a:gd name="connsiteX4" fmla="*/ 1746899 w 3493799"/>
              <a:gd name="connsiteY4" fmla="*/ 83529 h 3493798"/>
              <a:gd name="connsiteX5" fmla="*/ 1746899 w 3493799"/>
              <a:gd name="connsiteY5" fmla="*/ 0 h 3493798"/>
              <a:gd name="connsiteX6" fmla="*/ 3493799 w 3493799"/>
              <a:gd name="connsiteY6" fmla="*/ 1746899 h 3493798"/>
              <a:gd name="connsiteX7" fmla="*/ 1746899 w 3493799"/>
              <a:gd name="connsiteY7" fmla="*/ 3493798 h 3493798"/>
              <a:gd name="connsiteX8" fmla="*/ 0 w 3493799"/>
              <a:gd name="connsiteY8" fmla="*/ 1746899 h 3493798"/>
              <a:gd name="connsiteX9" fmla="*/ 1746899 w 3493799"/>
              <a:gd name="connsiteY9" fmla="*/ 0 h 349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799" h="3493798">
                <a:moveTo>
                  <a:pt x="1746899" y="83529"/>
                </a:moveTo>
                <a:cubicBezTo>
                  <a:pt x="830003" y="83529"/>
                  <a:pt x="86714" y="826819"/>
                  <a:pt x="86714" y="1743713"/>
                </a:cubicBezTo>
                <a:cubicBezTo>
                  <a:pt x="86714" y="2660607"/>
                  <a:pt x="830003" y="3403897"/>
                  <a:pt x="1746899" y="3403897"/>
                </a:cubicBezTo>
                <a:cubicBezTo>
                  <a:pt x="2663791" y="3403897"/>
                  <a:pt x="3407083" y="2660607"/>
                  <a:pt x="3407083" y="1743713"/>
                </a:cubicBezTo>
                <a:cubicBezTo>
                  <a:pt x="3407083" y="826819"/>
                  <a:pt x="2663791" y="83529"/>
                  <a:pt x="1746899" y="83529"/>
                </a:cubicBezTo>
                <a:close/>
                <a:moveTo>
                  <a:pt x="1746899" y="0"/>
                </a:moveTo>
                <a:cubicBezTo>
                  <a:pt x="2711685" y="0"/>
                  <a:pt x="3493799" y="782113"/>
                  <a:pt x="3493799" y="1746899"/>
                </a:cubicBezTo>
                <a:cubicBezTo>
                  <a:pt x="3493799" y="2711685"/>
                  <a:pt x="2711685" y="3493798"/>
                  <a:pt x="1746899" y="3493798"/>
                </a:cubicBezTo>
                <a:cubicBezTo>
                  <a:pt x="782113" y="3493798"/>
                  <a:pt x="0" y="2711685"/>
                  <a:pt x="0" y="1746899"/>
                </a:cubicBezTo>
                <a:cubicBezTo>
                  <a:pt x="0" y="782113"/>
                  <a:pt x="782113" y="0"/>
                  <a:pt x="174689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6DE45AB7-4E68-247E-4162-E074248E278B}"/>
              </a:ext>
            </a:extLst>
          </p:cNvPr>
          <p:cNvSpPr txBox="1"/>
          <p:nvPr/>
        </p:nvSpPr>
        <p:spPr>
          <a:xfrm>
            <a:off x="643579" y="520700"/>
            <a:ext cx="7509820" cy="8024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LSTM, GRU 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장점 및 활용성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CA3A75-854A-63DA-6DAD-E1D8B057D35B}"/>
              </a:ext>
            </a:extLst>
          </p:cNvPr>
          <p:cNvCxnSpPr>
            <a:cxnSpLocks/>
          </p:cNvCxnSpPr>
          <p:nvPr/>
        </p:nvCxnSpPr>
        <p:spPr>
          <a:xfrm>
            <a:off x="81534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D7417F-30D2-A92E-7BAF-AF1080E74AE8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0" name="직선 연결선 1099">
            <a:extLst>
              <a:ext uri="{FF2B5EF4-FFF2-40B4-BE49-F238E27FC236}">
                <a16:creationId xmlns:a16="http://schemas.microsoft.com/office/drawing/2014/main" id="{3147E600-401B-FBFB-0AEF-86990EE23F37}"/>
              </a:ext>
            </a:extLst>
          </p:cNvPr>
          <p:cNvCxnSpPr>
            <a:cxnSpLocks/>
          </p:cNvCxnSpPr>
          <p:nvPr/>
        </p:nvCxnSpPr>
        <p:spPr>
          <a:xfrm>
            <a:off x="457200" y="6016921"/>
            <a:ext cx="1189045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4DD63C24-9CB0-2CA5-1D79-B68132F1253C}"/>
              </a:ext>
            </a:extLst>
          </p:cNvPr>
          <p:cNvSpPr/>
          <p:nvPr/>
        </p:nvSpPr>
        <p:spPr>
          <a:xfrm>
            <a:off x="1190625" y="6801990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61998D-FAB3-F9CF-31F1-EEA214F78FED}"/>
              </a:ext>
            </a:extLst>
          </p:cNvPr>
          <p:cNvSpPr/>
          <p:nvPr/>
        </p:nvSpPr>
        <p:spPr>
          <a:xfrm>
            <a:off x="3824486" y="2050272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027F5F4-28B3-4041-C029-876225D660B3}"/>
              </a:ext>
            </a:extLst>
          </p:cNvPr>
          <p:cNvSpPr/>
          <p:nvPr/>
        </p:nvSpPr>
        <p:spPr>
          <a:xfrm>
            <a:off x="6607000" y="6801990"/>
            <a:ext cx="2307111" cy="23071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2C43ECA-382F-2588-F956-41D5DCB608AF}"/>
              </a:ext>
            </a:extLst>
          </p:cNvPr>
          <p:cNvSpPr/>
          <p:nvPr/>
        </p:nvSpPr>
        <p:spPr>
          <a:xfrm>
            <a:off x="1275292" y="6886657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병렬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처리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0DCFA59-01A4-83F2-9067-15EBE1611D69}"/>
              </a:ext>
            </a:extLst>
          </p:cNvPr>
          <p:cNvSpPr/>
          <p:nvPr/>
        </p:nvSpPr>
        <p:spPr>
          <a:xfrm>
            <a:off x="3909153" y="2134939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유연성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F71AEB7-CA16-EDC4-5AB5-566AEFD77F32}"/>
              </a:ext>
            </a:extLst>
          </p:cNvPr>
          <p:cNvSpPr/>
          <p:nvPr/>
        </p:nvSpPr>
        <p:spPr>
          <a:xfrm>
            <a:off x="6690176" y="6886657"/>
            <a:ext cx="2137776" cy="213777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장기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의존성학습</a:t>
            </a:r>
            <a:endParaRPr lang="en-US" altLang="ko-KR" sz="36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06D8E3-977E-E6A0-DE82-FCCDDCE8213C}"/>
              </a:ext>
            </a:extLst>
          </p:cNvPr>
          <p:cNvSpPr/>
          <p:nvPr/>
        </p:nvSpPr>
        <p:spPr>
          <a:xfrm>
            <a:off x="3982246" y="5129859"/>
            <a:ext cx="1979440" cy="19794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2000" dirty="0">
              <a:solidFill>
                <a:schemeClr val="tx1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D88497E0-6193-C559-DE85-E88C5916F538}"/>
              </a:ext>
            </a:extLst>
          </p:cNvPr>
          <p:cNvSpPr txBox="1"/>
          <p:nvPr/>
        </p:nvSpPr>
        <p:spPr>
          <a:xfrm>
            <a:off x="3490577" y="5698729"/>
            <a:ext cx="2947181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400" b="0" i="0" u="none" strike="noStrike" dirty="0">
                <a:latin typeface="Pretendard SemiBold" panose="020B0600000101010101" charset="-127"/>
                <a:ea typeface="Pretendard SemiBold" panose="020B0600000101010101" charset="-127"/>
              </a:rPr>
              <a:t>LSTM</a:t>
            </a:r>
            <a:endParaRPr lang="ko-KR" sz="4400" b="0" i="0" u="none" strike="noStrike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FF3795-4FB3-BCD4-4E8E-369D02300401}"/>
              </a:ext>
            </a:extLst>
          </p:cNvPr>
          <p:cNvSpPr txBox="1"/>
          <p:nvPr/>
        </p:nvSpPr>
        <p:spPr>
          <a:xfrm>
            <a:off x="10125210" y="3619500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1.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병렬처리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D90C097-DD7E-EA59-3765-28900CDC8BC3}"/>
              </a:ext>
            </a:extLst>
          </p:cNvPr>
          <p:cNvSpPr txBox="1"/>
          <p:nvPr/>
        </p:nvSpPr>
        <p:spPr>
          <a:xfrm>
            <a:off x="14234202" y="3619500"/>
            <a:ext cx="3526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2.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장기의존성 학습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679FCB1-B4A2-0B8D-5EE5-ECB2A5D940CE}"/>
              </a:ext>
            </a:extLst>
          </p:cNvPr>
          <p:cNvSpPr txBox="1"/>
          <p:nvPr/>
        </p:nvSpPr>
        <p:spPr>
          <a:xfrm>
            <a:off x="10125210" y="5802702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Pretendard SemiBold" panose="020B0600000101010101" charset="-127"/>
                <a:ea typeface="Pretendard SemiBold" panose="020B0600000101010101" charset="-127"/>
              </a:rPr>
              <a:t>3. </a:t>
            </a:r>
            <a:r>
              <a:rPr lang="ko-KR" altLang="en-US" sz="3000" dirty="0">
                <a:latin typeface="Pretendard SemiBold" panose="020B0600000101010101" charset="-127"/>
                <a:ea typeface="Pretendard SemiBold" panose="020B0600000101010101" charset="-127"/>
              </a:rPr>
              <a:t>유연성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D3109-AFAB-D392-2184-F035CC5E3F8E}"/>
              </a:ext>
            </a:extLst>
          </p:cNvPr>
          <p:cNvSpPr txBox="1"/>
          <p:nvPr/>
        </p:nvSpPr>
        <p:spPr>
          <a:xfrm>
            <a:off x="8382000" y="1046646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 장점에 대한 설명입니다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535ED-4464-52D7-E8CC-42CEDDE19531}"/>
              </a:ext>
            </a:extLst>
          </p:cNvPr>
          <p:cNvSpPr txBox="1"/>
          <p:nvPr/>
        </p:nvSpPr>
        <p:spPr>
          <a:xfrm>
            <a:off x="10126618" y="6570919"/>
            <a:ext cx="3394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다양한 유형의 시퀀스 데이터에 적용할 수 있는 유연성을 가지고 있습니다</a:t>
            </a:r>
            <a:r>
              <a:rPr lang="en-US" altLang="ko-KR" dirty="0"/>
              <a:t>.</a:t>
            </a:r>
            <a:r>
              <a:rPr lang="ko-KR" altLang="en-US" dirty="0"/>
              <a:t> 데이터에 맞는 모델링을 통해 최적의 성능을 달성할 수 있습니다</a:t>
            </a:r>
            <a:r>
              <a:rPr lang="en-US" altLang="ko-KR" dirty="0"/>
              <a:t>. </a:t>
            </a:r>
            <a:r>
              <a:rPr lang="ko-KR" altLang="en-US" dirty="0"/>
              <a:t>이로 인해 금융 데이터 분석</a:t>
            </a:r>
            <a:r>
              <a:rPr lang="en-US" altLang="ko-KR" dirty="0"/>
              <a:t>, </a:t>
            </a:r>
            <a:r>
              <a:rPr lang="ko-KR" altLang="en-US" dirty="0"/>
              <a:t>기계 번역</a:t>
            </a:r>
            <a:r>
              <a:rPr lang="en-US" altLang="ko-KR" dirty="0"/>
              <a:t>, </a:t>
            </a:r>
            <a:r>
              <a:rPr lang="ko-KR" altLang="en-US" dirty="0"/>
              <a:t>감정 분석 등 다양한 응용 분야에 활용됩니다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AE349-D4ED-B6A4-9BB3-8DE02B6BCB69}"/>
              </a:ext>
            </a:extLst>
          </p:cNvPr>
          <p:cNvSpPr txBox="1"/>
          <p:nvPr/>
        </p:nvSpPr>
        <p:spPr>
          <a:xfrm>
            <a:off x="10164802" y="4239872"/>
            <a:ext cx="3526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dirty="0"/>
              <a:t>여러 시퀀스를 동시에 처리할 수 있어 효율적인 학습이 가능합니다</a:t>
            </a:r>
            <a:r>
              <a:rPr lang="en-US" altLang="ko-KR" dirty="0"/>
              <a:t>. </a:t>
            </a:r>
            <a:r>
              <a:rPr lang="ko-KR" altLang="en-US" dirty="0"/>
              <a:t>대규모 데이터셋에서 모델 학습 시간을 단축시키고</a:t>
            </a:r>
            <a:r>
              <a:rPr lang="en-US" altLang="ko-KR" dirty="0"/>
              <a:t>, </a:t>
            </a:r>
            <a:r>
              <a:rPr lang="ko-KR" altLang="en-US" dirty="0"/>
              <a:t>리소스를 효과적으로 활용할 수 있게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88D570B-1782-A008-5508-E9B76C44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4202" y="4175238"/>
            <a:ext cx="3190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Pretendard Regular" panose="020B0600000101010101" charset="-127"/>
                <a:ea typeface="Pretendard Regular" panose="020B0600000101010101" charset="-127"/>
              </a:rPr>
              <a:t>시퀀스 데이터에서 장기적인 패턴을 학습하는 데 뛰어난 성능을 발휘합니다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ko-KR" dirty="0">
                <a:latin typeface="Pretendard Regular" panose="020B0600000101010101" charset="-127"/>
                <a:ea typeface="Pretendard Regular" panose="020B0600000101010101" charset="-127"/>
              </a:rPr>
              <a:t>게이트 구조를 통해 중요한 정보를 효과적으로 기억하고 유지할 수 있습니다. 이러한 특성 덕분에 자연어 처리, 음성 인식 등에서 우수한 성능을 보여줍니다.</a:t>
            </a:r>
          </a:p>
          <a:p>
            <a:endParaRPr lang="ko-KR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5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A3A5-25B8-4F14-BA89-DBE6FFF9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DFA79A87-7EEF-8C75-FFC5-719697C7FBFC}"/>
              </a:ext>
            </a:extLst>
          </p:cNvPr>
          <p:cNvSpPr txBox="1"/>
          <p:nvPr/>
        </p:nvSpPr>
        <p:spPr>
          <a:xfrm>
            <a:off x="6411911" y="4726074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C04795-D71B-B39C-793E-F40DEB629DE8}"/>
              </a:ext>
            </a:extLst>
          </p:cNvPr>
          <p:cNvCxnSpPr>
            <a:cxnSpLocks/>
          </p:cNvCxnSpPr>
          <p:nvPr/>
        </p:nvCxnSpPr>
        <p:spPr>
          <a:xfrm flipH="1">
            <a:off x="9029700" y="4610100"/>
            <a:ext cx="381000" cy="10668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D3810-679D-30E1-245A-9B6812F9F3C0}"/>
              </a:ext>
            </a:extLst>
          </p:cNvPr>
          <p:cNvSpPr/>
          <p:nvPr/>
        </p:nvSpPr>
        <p:spPr>
          <a:xfrm>
            <a:off x="0" y="723900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18DBA-4A72-33D8-343B-BFCDA06D9915}"/>
              </a:ext>
            </a:extLst>
          </p:cNvPr>
          <p:cNvSpPr/>
          <p:nvPr/>
        </p:nvSpPr>
        <p:spPr>
          <a:xfrm>
            <a:off x="0" y="9335021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63E2EEDE-60C3-5F2B-8BB0-14909889FD7F}"/>
              </a:ext>
            </a:extLst>
          </p:cNvPr>
          <p:cNvSpPr txBox="1"/>
          <p:nvPr/>
        </p:nvSpPr>
        <p:spPr>
          <a:xfrm>
            <a:off x="10031582" y="4665495"/>
            <a:ext cx="1403015" cy="8243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선정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테이블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지표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877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9B3AD-0313-67C4-4D37-B0326E45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9">
            <a:extLst>
              <a:ext uri="{FF2B5EF4-FFF2-40B4-BE49-F238E27FC236}">
                <a16:creationId xmlns:a16="http://schemas.microsoft.com/office/drawing/2014/main" id="{FE1D27BB-6B79-68AC-1047-F9B0866ADBF8}"/>
              </a:ext>
            </a:extLst>
          </p:cNvPr>
          <p:cNvSpPr txBox="1"/>
          <p:nvPr/>
        </p:nvSpPr>
        <p:spPr>
          <a:xfrm>
            <a:off x="643580" y="520700"/>
            <a:ext cx="6159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r>
              <a:rPr lang="en-US" altLang="ko-KR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선정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8E4569-3F75-CF94-BFC5-4F454AF8E2F2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4EF51F-A4B2-7BD0-9451-E8585BE93A9E}"/>
              </a:ext>
            </a:extLst>
          </p:cNvPr>
          <p:cNvCxnSpPr>
            <a:cxnSpLocks/>
          </p:cNvCxnSpPr>
          <p:nvPr/>
        </p:nvCxnSpPr>
        <p:spPr>
          <a:xfrm>
            <a:off x="3139262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31A3A5-F737-76A1-9516-7B378FDD7889}"/>
              </a:ext>
            </a:extLst>
          </p:cNvPr>
          <p:cNvSpPr txBox="1"/>
          <p:nvPr/>
        </p:nvSpPr>
        <p:spPr>
          <a:xfrm>
            <a:off x="3175704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최적의 값을 도출한 모델 선정에 대한 설명입니다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B1BE02-6BB5-ABBA-E35D-49DD86D23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09008"/>
              </p:ext>
            </p:extLst>
          </p:nvPr>
        </p:nvGraphicFramePr>
        <p:xfrm>
          <a:off x="682465" y="3112644"/>
          <a:ext cx="16425220" cy="1752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5044">
                  <a:extLst>
                    <a:ext uri="{9D8B030D-6E8A-4147-A177-3AD203B41FA5}">
                      <a16:colId xmlns:a16="http://schemas.microsoft.com/office/drawing/2014/main" val="1241350757"/>
                    </a:ext>
                  </a:extLst>
                </a:gridCol>
                <a:gridCol w="3285044">
                  <a:extLst>
                    <a:ext uri="{9D8B030D-6E8A-4147-A177-3AD203B41FA5}">
                      <a16:colId xmlns:a16="http://schemas.microsoft.com/office/drawing/2014/main" val="1632835497"/>
                    </a:ext>
                  </a:extLst>
                </a:gridCol>
                <a:gridCol w="3285044">
                  <a:extLst>
                    <a:ext uri="{9D8B030D-6E8A-4147-A177-3AD203B41FA5}">
                      <a16:colId xmlns:a16="http://schemas.microsoft.com/office/drawing/2014/main" val="2271525607"/>
                    </a:ext>
                  </a:extLst>
                </a:gridCol>
                <a:gridCol w="3285044">
                  <a:extLst>
                    <a:ext uri="{9D8B030D-6E8A-4147-A177-3AD203B41FA5}">
                      <a16:colId xmlns:a16="http://schemas.microsoft.com/office/drawing/2014/main" val="2682113898"/>
                    </a:ext>
                  </a:extLst>
                </a:gridCol>
                <a:gridCol w="3285044">
                  <a:extLst>
                    <a:ext uri="{9D8B030D-6E8A-4147-A177-3AD203B41FA5}">
                      <a16:colId xmlns:a16="http://schemas.microsoft.com/office/drawing/2014/main" val="1879140655"/>
                    </a:ext>
                  </a:extLst>
                </a:gridCol>
              </a:tblGrid>
              <a:tr h="438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SARIMAX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XGBoost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LSTM / GRU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Light GBM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22451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MAE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51.58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9.81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80 / 75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9.09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747096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RMSE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136.42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15.73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120 / 91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60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58934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R²</a:t>
                      </a:r>
                      <a:endParaRPr lang="ko-KR" altLang="en-US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0.96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-0.07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0.86 / -0.2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99.7</a:t>
                      </a:r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7242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20C0856-5407-9662-1C14-B59532AEBD7D}"/>
              </a:ext>
            </a:extLst>
          </p:cNvPr>
          <p:cNvSpPr txBox="1"/>
          <p:nvPr/>
        </p:nvSpPr>
        <p:spPr>
          <a:xfrm>
            <a:off x="1170101" y="6201742"/>
            <a:ext cx="15925800" cy="2228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다른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모델들과의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비교에서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MAE(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평균 절대 오차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R²(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결정계수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지표가 가장 낮은 수치를 기록하며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LightGBM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모델이 데이터 설명력과 예측 정확도 면에서 우수함을 보여주었습니다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또한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RMSE(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평균 제곱근 오차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는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예측값과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실제값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간의 큰 오차에 민감하게 반응하는 지표인데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이 역시 다른 모델들보다 안정적인 성능을 보였습니다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이러한 이유로 </a:t>
            </a:r>
            <a:r>
              <a:rPr lang="en-US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LightGBM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모델은 일관성 있게 큰 오차를 줄이면서도 예측 성능이 뛰어나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실제 데이터 예측에 가장 적합한 모델로 선정되었습니다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979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AE71-3703-C936-9007-B1F816C2A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직사각형 1087">
            <a:extLst>
              <a:ext uri="{FF2B5EF4-FFF2-40B4-BE49-F238E27FC236}">
                <a16:creationId xmlns:a16="http://schemas.microsoft.com/office/drawing/2014/main" id="{FD24C6B4-620D-88C6-537E-5216C756C891}"/>
              </a:ext>
            </a:extLst>
          </p:cNvPr>
          <p:cNvSpPr/>
          <p:nvPr/>
        </p:nvSpPr>
        <p:spPr>
          <a:xfrm>
            <a:off x="0" y="1776150"/>
            <a:ext cx="18288000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9E78F80E-DA6E-38BD-9870-09A6FC4B97F2}"/>
              </a:ext>
            </a:extLst>
          </p:cNvPr>
          <p:cNvSpPr txBox="1"/>
          <p:nvPr/>
        </p:nvSpPr>
        <p:spPr>
          <a:xfrm>
            <a:off x="643579" y="520700"/>
            <a:ext cx="401039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결과 테이블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68D2B5-241C-A575-8E4B-EA3B20723E9C}"/>
              </a:ext>
            </a:extLst>
          </p:cNvPr>
          <p:cNvCxnSpPr>
            <a:cxnSpLocks/>
          </p:cNvCxnSpPr>
          <p:nvPr/>
        </p:nvCxnSpPr>
        <p:spPr>
          <a:xfrm>
            <a:off x="38100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14ACF5-A8A1-6425-C654-994ED1018F30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74C7080-85B6-110B-73A8-A89EF014C47B}"/>
              </a:ext>
            </a:extLst>
          </p:cNvPr>
          <p:cNvSpPr txBox="1"/>
          <p:nvPr/>
        </p:nvSpPr>
        <p:spPr>
          <a:xfrm>
            <a:off x="3962400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Kaggle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제출 결과에 대한 설명입니다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44A22-9230-1E35-024E-924BED0C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1" t="10471" r="3598" b="15789"/>
          <a:stretch/>
        </p:blipFill>
        <p:spPr>
          <a:xfrm>
            <a:off x="914400" y="2697480"/>
            <a:ext cx="13411200" cy="65415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7037A9-6DD4-D1A2-6EAB-71A0CF79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C1D20"/>
              </a:clrFrom>
              <a:clrTo>
                <a:srgbClr val="1C1D20">
                  <a:alpha val="0"/>
                </a:srgbClr>
              </a:clrTo>
            </a:clrChange>
          </a:blip>
          <a:srcRect l="2768" t="1314" r="90775" b="93129"/>
          <a:stretch/>
        </p:blipFill>
        <p:spPr>
          <a:xfrm>
            <a:off x="914399" y="2697480"/>
            <a:ext cx="1500485" cy="6934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7199E5-12D0-3310-E1FC-A58BF4E1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550" t="62954" r="3598" b="15789"/>
          <a:stretch/>
        </p:blipFill>
        <p:spPr>
          <a:xfrm>
            <a:off x="9929139" y="5004997"/>
            <a:ext cx="4396461" cy="42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BF899-7AB7-0DBE-464B-D89430A5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D4233E-BAEB-A7F8-0322-76D8FFEFCDE0}"/>
              </a:ext>
            </a:extLst>
          </p:cNvPr>
          <p:cNvSpPr/>
          <p:nvPr/>
        </p:nvSpPr>
        <p:spPr>
          <a:xfrm>
            <a:off x="5048250" y="2914366"/>
            <a:ext cx="8343899" cy="4610667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645339-41BE-5003-50FF-7B389A8B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304805"/>
            <a:ext cx="7543799" cy="3829789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54F722-18FD-26A3-92E0-2EF4A65767AD}"/>
              </a:ext>
            </a:extLst>
          </p:cNvPr>
          <p:cNvSpPr txBox="1"/>
          <p:nvPr/>
        </p:nvSpPr>
        <p:spPr>
          <a:xfrm>
            <a:off x="7162800" y="4667249"/>
            <a:ext cx="41148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200" dirty="0">
                <a:solidFill>
                  <a:srgbClr val="23294A"/>
                </a:solidFill>
                <a:latin typeface="Pretendard Regular"/>
              </a:rPr>
              <a:t>Q&amp;A</a:t>
            </a:r>
            <a:endParaRPr lang="en-US" sz="62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276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6081-A376-C869-C960-F2928C46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93905D-7B11-2594-0BD3-AFC6A086CAE0}"/>
              </a:ext>
            </a:extLst>
          </p:cNvPr>
          <p:cNvSpPr/>
          <p:nvPr/>
        </p:nvSpPr>
        <p:spPr>
          <a:xfrm>
            <a:off x="0" y="9885082"/>
            <a:ext cx="18288000" cy="431800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428667-39A4-7CEA-761A-A00329A3EAB9}"/>
              </a:ext>
            </a:extLst>
          </p:cNvPr>
          <p:cNvSpPr/>
          <p:nvPr/>
        </p:nvSpPr>
        <p:spPr>
          <a:xfrm>
            <a:off x="0" y="0"/>
            <a:ext cx="18288000" cy="431800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A44FA0-A2AA-00B2-CA80-2F184CFE83CA}"/>
              </a:ext>
            </a:extLst>
          </p:cNvPr>
          <p:cNvSpPr txBox="1"/>
          <p:nvPr/>
        </p:nvSpPr>
        <p:spPr>
          <a:xfrm>
            <a:off x="7162800" y="4667249"/>
            <a:ext cx="41148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62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12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461E-CB22-CEE3-AD0D-FD04A4E48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55985A-836F-D7F9-2791-6511E52D3405}"/>
              </a:ext>
            </a:extLst>
          </p:cNvPr>
          <p:cNvSpPr/>
          <p:nvPr/>
        </p:nvSpPr>
        <p:spPr>
          <a:xfrm>
            <a:off x="0" y="1776150"/>
            <a:ext cx="18300700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175D319B-E842-804E-A60E-03B6121893E1}"/>
              </a:ext>
            </a:extLst>
          </p:cNvPr>
          <p:cNvSpPr txBox="1"/>
          <p:nvPr/>
        </p:nvSpPr>
        <p:spPr>
          <a:xfrm>
            <a:off x="643580" y="520700"/>
            <a:ext cx="6159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역할 분담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61EF12-E05D-D493-E5B4-D37EEF0F90F1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AA03A3-EB70-1F65-0B7D-0956EE2352B6}"/>
              </a:ext>
            </a:extLst>
          </p:cNvPr>
          <p:cNvCxnSpPr>
            <a:cxnSpLocks/>
          </p:cNvCxnSpPr>
          <p:nvPr/>
        </p:nvCxnSpPr>
        <p:spPr>
          <a:xfrm>
            <a:off x="3429000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C99798-0587-DE37-CD32-ACFC5D138070}"/>
              </a:ext>
            </a:extLst>
          </p:cNvPr>
          <p:cNvSpPr/>
          <p:nvPr/>
        </p:nvSpPr>
        <p:spPr>
          <a:xfrm>
            <a:off x="668944" y="2196823"/>
            <a:ext cx="16981488" cy="8694012"/>
          </a:xfrm>
          <a:prstGeom prst="roundRect">
            <a:avLst>
              <a:gd name="adj" fmla="val 7870"/>
            </a:avLst>
          </a:prstGeom>
          <a:solidFill>
            <a:schemeClr val="bg1"/>
          </a:solidFill>
          <a:ln w="31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C594587-455B-7A47-AF10-2CDD39D02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18359"/>
              </p:ext>
            </p:extLst>
          </p:nvPr>
        </p:nvGraphicFramePr>
        <p:xfrm>
          <a:off x="2014609" y="3849578"/>
          <a:ext cx="14932969" cy="4661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3987">
                  <a:extLst>
                    <a:ext uri="{9D8B030D-6E8A-4147-A177-3AD203B41FA5}">
                      <a16:colId xmlns:a16="http://schemas.microsoft.com/office/drawing/2014/main" val="4281667853"/>
                    </a:ext>
                  </a:extLst>
                </a:gridCol>
                <a:gridCol w="6339491">
                  <a:extLst>
                    <a:ext uri="{9D8B030D-6E8A-4147-A177-3AD203B41FA5}">
                      <a16:colId xmlns:a16="http://schemas.microsoft.com/office/drawing/2014/main" val="3330263622"/>
                    </a:ext>
                  </a:extLst>
                </a:gridCol>
                <a:gridCol w="6339491">
                  <a:extLst>
                    <a:ext uri="{9D8B030D-6E8A-4147-A177-3AD203B41FA5}">
                      <a16:colId xmlns:a16="http://schemas.microsoft.com/office/drawing/2014/main" val="2429570080"/>
                    </a:ext>
                  </a:extLst>
                </a:gridCol>
              </a:tblGrid>
              <a:tr h="633252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담당업무</a:t>
                      </a: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공동업무</a:t>
                      </a: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257950"/>
                  </a:ext>
                </a:extLst>
              </a:tr>
              <a:tr h="1007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서동현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조장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marL="142638" marR="142638" marT="71319" marB="713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프로젝트 총괄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담당모델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Light GBM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시각화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모델 설계 및 구현</a:t>
                      </a:r>
                    </a:p>
                  </a:txBody>
                  <a:tcPr marL="74089" marR="74089" marT="37044" marB="370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956638"/>
                  </a:ext>
                </a:extLst>
              </a:tr>
              <a:tr h="1007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유재현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팀원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이론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스터디 주관 및 발표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담당모델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SARIMAX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07561"/>
                  </a:ext>
                </a:extLst>
              </a:tr>
              <a:tr h="1007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이승원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팀원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PPT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제작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리눅스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/ 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윈도우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GPU 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작업환경 구현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13769"/>
                  </a:ext>
                </a:extLst>
              </a:tr>
              <a:tr h="1007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문혜선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</a:t>
                      </a:r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팀원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 시각화</a:t>
                      </a:r>
                      <a:endParaRPr lang="en-US" altLang="ko-KR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담당모델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</a:t>
                      </a:r>
                      <a:r>
                        <a:rPr lang="en-US" altLang="ko-KR" sz="28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XGBoost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142638" marR="142638" marT="71319" marB="713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3858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79FA5D-77FF-4080-F5D5-38AED7D07317}"/>
              </a:ext>
            </a:extLst>
          </p:cNvPr>
          <p:cNvSpPr txBox="1"/>
          <p:nvPr/>
        </p:nvSpPr>
        <p:spPr>
          <a:xfrm>
            <a:off x="3454400" y="1104900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역할 </a:t>
            </a:r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분담표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입니다</a:t>
            </a:r>
          </a:p>
        </p:txBody>
      </p:sp>
    </p:spTree>
    <p:extLst>
      <p:ext uri="{BB962C8B-B14F-4D97-AF65-F5344CB8AC3E}">
        <p14:creationId xmlns:p14="http://schemas.microsoft.com/office/powerpoint/2010/main" val="371021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202580-215C-3A5B-3D58-53671A40BC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2" y="438150"/>
            <a:ext cx="17424394" cy="944693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8200" y="1237915"/>
            <a:ext cx="2171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6200" b="0" i="0" u="none" strike="noStrike" dirty="0">
                <a:solidFill>
                  <a:srgbClr val="23294A"/>
                </a:solidFill>
                <a:latin typeface="Pretendard Regular"/>
                <a:ea typeface="Pretendard Regular"/>
              </a:rPr>
              <a:t>목차</a:t>
            </a:r>
            <a:endParaRPr lang="en-US" sz="62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5443" y="4459375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01. </a:t>
            </a:r>
            <a:r>
              <a:rPr lang="ko-KR" altLang="en-US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개요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3E05CB-DC95-4399-1FF2-57A71B656A69}"/>
              </a:ext>
            </a:extLst>
          </p:cNvPr>
          <p:cNvCxnSpPr>
            <a:cxnSpLocks/>
          </p:cNvCxnSpPr>
          <p:nvPr/>
        </p:nvCxnSpPr>
        <p:spPr>
          <a:xfrm>
            <a:off x="838200" y="1104900"/>
            <a:ext cx="16611600" cy="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4417C7A-F8E0-4C87-E7C2-65976A386FF4}"/>
              </a:ext>
            </a:extLst>
          </p:cNvPr>
          <p:cNvCxnSpPr>
            <a:cxnSpLocks/>
          </p:cNvCxnSpPr>
          <p:nvPr/>
        </p:nvCxnSpPr>
        <p:spPr>
          <a:xfrm>
            <a:off x="5943600" y="3429000"/>
            <a:ext cx="0" cy="53721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A6F61E0-2D5A-934A-7BEB-A66A6455F764}"/>
              </a:ext>
            </a:extLst>
          </p:cNvPr>
          <p:cNvCxnSpPr>
            <a:cxnSpLocks/>
          </p:cNvCxnSpPr>
          <p:nvPr/>
        </p:nvCxnSpPr>
        <p:spPr>
          <a:xfrm>
            <a:off x="12268200" y="3429000"/>
            <a:ext cx="0" cy="53721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4">
            <a:extLst>
              <a:ext uri="{FF2B5EF4-FFF2-40B4-BE49-F238E27FC236}">
                <a16:creationId xmlns:a16="http://schemas.microsoft.com/office/drawing/2014/main" id="{1718F689-D780-9038-A599-A014D57F1ED6}"/>
              </a:ext>
            </a:extLst>
          </p:cNvPr>
          <p:cNvSpPr txBox="1"/>
          <p:nvPr/>
        </p:nvSpPr>
        <p:spPr>
          <a:xfrm>
            <a:off x="7293142" y="4459375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02. </a:t>
            </a:r>
            <a:r>
              <a:rPr lang="ko-KR" altLang="en-US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C2FEBEB4-C120-DA24-8E1D-D02E46F74F98}"/>
              </a:ext>
            </a:extLst>
          </p:cNvPr>
          <p:cNvSpPr txBox="1"/>
          <p:nvPr/>
        </p:nvSpPr>
        <p:spPr>
          <a:xfrm>
            <a:off x="13258800" y="4459375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03. </a:t>
            </a:r>
            <a:r>
              <a:rPr lang="ko-KR" altLang="en-US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BE5FC8A-EA6D-5DC4-DD44-F7ADCAAF5E6D}"/>
              </a:ext>
            </a:extLst>
          </p:cNvPr>
          <p:cNvSpPr txBox="1"/>
          <p:nvPr/>
        </p:nvSpPr>
        <p:spPr>
          <a:xfrm>
            <a:off x="1565443" y="5448300"/>
            <a:ext cx="3689015" cy="10771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매</a:t>
            </a:r>
            <a:r>
              <a:rPr lang="ko-KR" altLang="en-US" sz="2000" b="0" i="0" u="none" strike="noStrike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 매출 예측의 필요성</a:t>
            </a:r>
            <a:endParaRPr lang="en-US" altLang="ko-KR" sz="20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</a:t>
            </a: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탐색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1EDDB0C5-B1C7-C326-2151-7152463DDC29}"/>
              </a:ext>
            </a:extLst>
          </p:cNvPr>
          <p:cNvSpPr txBox="1"/>
          <p:nvPr/>
        </p:nvSpPr>
        <p:spPr>
          <a:xfrm>
            <a:off x="7299491" y="5448300"/>
            <a:ext cx="3689015" cy="18391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분석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시계열 분석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생성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27C9AC30-A5CC-E3F6-820D-45EFFA2F8903}"/>
              </a:ext>
            </a:extLst>
          </p:cNvPr>
          <p:cNvSpPr txBox="1"/>
          <p:nvPr/>
        </p:nvSpPr>
        <p:spPr>
          <a:xfrm>
            <a:off x="13258800" y="5448300"/>
            <a:ext cx="3689015" cy="10771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선정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테이블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 지표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6BBB7-C282-565D-94AB-8EE931607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70E306FC-27BF-F290-ACB0-81B4561CD2AF}"/>
              </a:ext>
            </a:extLst>
          </p:cNvPr>
          <p:cNvSpPr txBox="1"/>
          <p:nvPr/>
        </p:nvSpPr>
        <p:spPr>
          <a:xfrm>
            <a:off x="6401930" y="4726074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개요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D66DA8-3B8E-9EB4-ECD9-A4CD4D79B5FF}"/>
              </a:ext>
            </a:extLst>
          </p:cNvPr>
          <p:cNvCxnSpPr>
            <a:cxnSpLocks/>
          </p:cNvCxnSpPr>
          <p:nvPr/>
        </p:nvCxnSpPr>
        <p:spPr>
          <a:xfrm flipH="1">
            <a:off x="9029700" y="4610100"/>
            <a:ext cx="381000" cy="10668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4">
            <a:extLst>
              <a:ext uri="{FF2B5EF4-FFF2-40B4-BE49-F238E27FC236}">
                <a16:creationId xmlns:a16="http://schemas.microsoft.com/office/drawing/2014/main" id="{8A6CB3CE-AD47-E8AE-A512-00684DAADBFC}"/>
              </a:ext>
            </a:extLst>
          </p:cNvPr>
          <p:cNvSpPr txBox="1"/>
          <p:nvPr/>
        </p:nvSpPr>
        <p:spPr>
          <a:xfrm>
            <a:off x="9644856" y="4791913"/>
            <a:ext cx="3689015" cy="70317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시장 매출 예측의 필요성</a:t>
            </a:r>
            <a:endParaRPr lang="en-US" altLang="ko-KR" sz="20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탐색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57126B-1810-5024-E374-1C60141DE4D9}"/>
              </a:ext>
            </a:extLst>
          </p:cNvPr>
          <p:cNvSpPr/>
          <p:nvPr/>
        </p:nvSpPr>
        <p:spPr>
          <a:xfrm>
            <a:off x="0" y="723900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064C26-798D-01D2-E01D-74BB95931E3B}"/>
              </a:ext>
            </a:extLst>
          </p:cNvPr>
          <p:cNvSpPr/>
          <p:nvPr/>
        </p:nvSpPr>
        <p:spPr>
          <a:xfrm>
            <a:off x="0" y="9335021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8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3388-9DEC-481B-18C0-96C9C90C9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C09BA08-5C39-6634-5FD8-2D6F894F163B}"/>
              </a:ext>
            </a:extLst>
          </p:cNvPr>
          <p:cNvSpPr/>
          <p:nvPr/>
        </p:nvSpPr>
        <p:spPr>
          <a:xfrm>
            <a:off x="0" y="1776150"/>
            <a:ext cx="18300700" cy="85108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65C777C-9AE2-CAF2-21AF-0F5AA12DB04D}"/>
              </a:ext>
            </a:extLst>
          </p:cNvPr>
          <p:cNvSpPr/>
          <p:nvPr/>
        </p:nvSpPr>
        <p:spPr>
          <a:xfrm>
            <a:off x="3657111" y="2685790"/>
            <a:ext cx="6858489" cy="2052190"/>
          </a:xfrm>
          <a:prstGeom prst="roundRect">
            <a:avLst>
              <a:gd name="adj" fmla="val 10188"/>
            </a:avLst>
          </a:prstGeom>
          <a:solidFill>
            <a:srgbClr val="F7F7F7"/>
          </a:solidFill>
          <a:ln>
            <a:solidFill>
              <a:srgbClr val="C4C4C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66E9DF-ABC7-F79B-24BC-FC1609198FEC}"/>
              </a:ext>
            </a:extLst>
          </p:cNvPr>
          <p:cNvSpPr/>
          <p:nvPr/>
        </p:nvSpPr>
        <p:spPr>
          <a:xfrm>
            <a:off x="3657112" y="6854338"/>
            <a:ext cx="6858490" cy="2052190"/>
          </a:xfrm>
          <a:prstGeom prst="roundRect">
            <a:avLst>
              <a:gd name="adj" fmla="val 10188"/>
            </a:avLst>
          </a:prstGeom>
          <a:solidFill>
            <a:srgbClr val="F2F7FB"/>
          </a:solidFill>
          <a:ln>
            <a:solidFill>
              <a:srgbClr val="0D6FAC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F7E8D70-9A2F-0EBA-7BC8-CF3BE651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64" y="6972365"/>
            <a:ext cx="1816136" cy="181613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A422A2-FBDD-5CBC-629F-256C618ED7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52600" y="3043112"/>
            <a:ext cx="1079500" cy="45050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3D79D42-8A8C-E918-6405-231D2CD4F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791135"/>
            <a:ext cx="1841500" cy="1841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7EE3CB-2420-FF7D-A63F-74F383360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070100" y="5677736"/>
            <a:ext cx="431800" cy="393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A156DA3-5184-1639-8684-7B6D8F507E6D}"/>
              </a:ext>
            </a:extLst>
          </p:cNvPr>
          <p:cNvSpPr txBox="1"/>
          <p:nvPr/>
        </p:nvSpPr>
        <p:spPr>
          <a:xfrm>
            <a:off x="1663682" y="3413596"/>
            <a:ext cx="1282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300" b="1" i="0" u="none" strike="noStrike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예측 전</a:t>
            </a:r>
            <a:endParaRPr lang="ko-KR" sz="3300" b="1" i="0" u="none" strike="noStrike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37AAC58-5202-91AF-71BD-10C31F373A98}"/>
              </a:ext>
            </a:extLst>
          </p:cNvPr>
          <p:cNvSpPr txBox="1"/>
          <p:nvPr/>
        </p:nvSpPr>
        <p:spPr>
          <a:xfrm>
            <a:off x="1707663" y="7586388"/>
            <a:ext cx="118745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300" b="1" i="0" u="none" strike="noStrike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예측 후</a:t>
            </a:r>
            <a:endParaRPr lang="ko-KR" sz="3300" b="1" i="0" u="none" strike="noStrike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F996F-9090-CEF5-B6A9-075BD7D4B934}"/>
              </a:ext>
            </a:extLst>
          </p:cNvPr>
          <p:cNvSpPr txBox="1"/>
          <p:nvPr/>
        </p:nvSpPr>
        <p:spPr>
          <a:xfrm>
            <a:off x="12039600" y="7241804"/>
            <a:ext cx="5631733" cy="1277257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107899"/>
              </a:lnSpc>
              <a:defRPr sz="320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pPr algn="ctr"/>
            <a:r>
              <a:rPr lang="ko-KR" altLang="en-US" b="1" dirty="0"/>
              <a:t>데이터 기반 다양한 변수를 고려한</a:t>
            </a:r>
            <a:endParaRPr lang="en-US" altLang="ko-KR" b="1" dirty="0"/>
          </a:p>
          <a:p>
            <a:pPr algn="ctr"/>
            <a:r>
              <a:rPr lang="ko-KR" altLang="en-US" b="1" dirty="0"/>
              <a:t> 자동화된 예측으로 효율성 증대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150DA-A141-406D-09C7-E13AD7EA45B4}"/>
              </a:ext>
            </a:extLst>
          </p:cNvPr>
          <p:cNvSpPr txBox="1"/>
          <p:nvPr/>
        </p:nvSpPr>
        <p:spPr>
          <a:xfrm>
            <a:off x="12617450" y="3200556"/>
            <a:ext cx="3917950" cy="1025185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lvl="0">
              <a:lnSpc>
                <a:spcPct val="107899"/>
              </a:lnSpc>
              <a:defRPr sz="320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pPr algn="ctr"/>
            <a:r>
              <a:rPr lang="ko-KR" altLang="en-US" b="1" dirty="0"/>
              <a:t>주관적인 판단에 의존한</a:t>
            </a:r>
            <a:endParaRPr lang="en-US" altLang="ko-KR" b="1" dirty="0"/>
          </a:p>
          <a:p>
            <a:pPr algn="ctr"/>
            <a:r>
              <a:rPr lang="ko-KR" altLang="en-US" b="1" dirty="0"/>
              <a:t> 비효율적 매장 관리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F1AD663B-2F6B-B9A0-A6E5-E13153EDE89A}"/>
              </a:ext>
            </a:extLst>
          </p:cNvPr>
          <p:cNvSpPr txBox="1"/>
          <p:nvPr/>
        </p:nvSpPr>
        <p:spPr>
          <a:xfrm>
            <a:off x="643580" y="520700"/>
            <a:ext cx="6159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매장 매출 예측의 필요성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20BD3E-C803-52B4-8C8D-01F323B37469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FCE6E-D19A-1968-8470-A1197F765EFE}"/>
              </a:ext>
            </a:extLst>
          </p:cNvPr>
          <p:cNvCxnSpPr>
            <a:cxnSpLocks/>
          </p:cNvCxnSpPr>
          <p:nvPr/>
        </p:nvCxnSpPr>
        <p:spPr>
          <a:xfrm>
            <a:off x="6803080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3">
            <a:extLst>
              <a:ext uri="{FF2B5EF4-FFF2-40B4-BE49-F238E27FC236}">
                <a16:creationId xmlns:a16="http://schemas.microsoft.com/office/drawing/2014/main" id="{1CF70553-9C62-668E-35B5-303D12E6B412}"/>
              </a:ext>
            </a:extLst>
          </p:cNvPr>
          <p:cNvSpPr txBox="1"/>
          <p:nvPr/>
        </p:nvSpPr>
        <p:spPr>
          <a:xfrm>
            <a:off x="3886200" y="1810694"/>
            <a:ext cx="6410754" cy="37900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과잉 재고 발주 및 보관 </a:t>
            </a:r>
            <a:r>
              <a:rPr lang="ko-KR" altLang="en-US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비용 발생</a:t>
            </a:r>
            <a:endParaRPr lang="en-US" altLang="ko-KR" sz="3200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>
              <a:lnSpc>
                <a:spcPct val="107899"/>
              </a:lnSpc>
            </a:pPr>
            <a:r>
              <a:rPr lang="en-US" altLang="ko-KR" sz="1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유통기한 이전 </a:t>
            </a:r>
            <a:r>
              <a:rPr lang="ko-KR" altLang="en-US" sz="3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미소진</a:t>
            </a: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시 </a:t>
            </a:r>
            <a:r>
              <a:rPr lang="ko-KR" altLang="en-US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폐기</a:t>
            </a:r>
            <a:endParaRPr lang="en-US" altLang="ko-KR" sz="3200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endParaRPr lang="en-US" sz="1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ctr">
              <a:lnSpc>
                <a:spcPct val="1078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잦은 품절 시 </a:t>
            </a:r>
            <a:r>
              <a:rPr lang="ko-KR" altLang="en-US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고객 불만 발생</a:t>
            </a:r>
            <a:endParaRPr lang="en-US" altLang="ko-KR" sz="32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CAB6476C-C12C-02DB-48F3-16A89EFE1B09}"/>
              </a:ext>
            </a:extLst>
          </p:cNvPr>
          <p:cNvSpPr txBox="1"/>
          <p:nvPr/>
        </p:nvSpPr>
        <p:spPr>
          <a:xfrm>
            <a:off x="3886201" y="6025932"/>
            <a:ext cx="6410754" cy="37090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효율적인 재고 관리로 </a:t>
            </a:r>
            <a:r>
              <a:rPr lang="ko-KR" altLang="en-US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보관비용 절감</a:t>
            </a:r>
            <a:endParaRPr lang="en-US" altLang="ko-KR" sz="3200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endParaRPr lang="en-US" altLang="ko-KR" sz="9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적정한 순환을 통한 식료품 </a:t>
            </a:r>
            <a:r>
              <a:rPr lang="ko-KR" altLang="en-US" sz="32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신선도 유지</a:t>
            </a:r>
            <a:endParaRPr lang="en-US" altLang="ko-KR" sz="32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endParaRPr lang="en-US" altLang="ko-KR" sz="9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3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품절 방지를 통한 </a:t>
            </a:r>
            <a:r>
              <a:rPr lang="ko-KR" altLang="en-US" sz="32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고객 만족도 향상</a:t>
            </a:r>
            <a:endParaRPr lang="en-US" altLang="ko-KR" sz="32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ED99EE2-FED9-614E-0E05-97DC1CFF0A6B}"/>
              </a:ext>
            </a:extLst>
          </p:cNvPr>
          <p:cNvSpPr/>
          <p:nvPr/>
        </p:nvSpPr>
        <p:spPr>
          <a:xfrm>
            <a:off x="10883411" y="3193104"/>
            <a:ext cx="914400" cy="1025185"/>
          </a:xfrm>
          <a:prstGeom prst="rightArrow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6EE8642-86C9-85D3-87C5-526ACBF1773F}"/>
              </a:ext>
            </a:extLst>
          </p:cNvPr>
          <p:cNvSpPr/>
          <p:nvPr/>
        </p:nvSpPr>
        <p:spPr>
          <a:xfrm>
            <a:off x="10883411" y="7365895"/>
            <a:ext cx="914400" cy="1025185"/>
          </a:xfrm>
          <a:prstGeom prst="rightArrow">
            <a:avLst/>
          </a:prstGeom>
          <a:solidFill>
            <a:srgbClr val="0369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78042-B2D4-1A09-8F16-C23C2A618379}"/>
              </a:ext>
            </a:extLst>
          </p:cNvPr>
          <p:cNvSpPr txBox="1"/>
          <p:nvPr/>
        </p:nvSpPr>
        <p:spPr>
          <a:xfrm>
            <a:off x="7051942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매장 매출에 있어 예측이 필요한 이유에 대한 설명입니다</a:t>
            </a:r>
          </a:p>
        </p:txBody>
      </p:sp>
    </p:spTree>
    <p:extLst>
      <p:ext uri="{BB962C8B-B14F-4D97-AF65-F5344CB8AC3E}">
        <p14:creationId xmlns:p14="http://schemas.microsoft.com/office/powerpoint/2010/main" val="172197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4D998-EA05-B6CF-3F9B-8B147198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427F0EB7-FA9C-4127-EE25-9F78870FA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915" y="2250449"/>
            <a:ext cx="1049678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holidays_events.csv 파일의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transferred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컬럼은 이벤트가 다른 날짜로 이동되었는지 여부를 나타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낸다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 예를 들어, 특정 휴일이 주말과 겹쳐 다음 평일로 이동된 경우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transferred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값이 1이 될 수 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oil.csv 파일의 유가 데이터는 에콰도르의 경제 상황에 영향을 미치는 중요한 요소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tores.csv 파일의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cluster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컬럼은 유사한 특성을 가진 매장들을 그룹화한 것으로, 모델링 시 유용하게 활용될 수 있다.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9FB88355-5520-BF8F-F9AA-1CFEFE2655C7}"/>
              </a:ext>
            </a:extLst>
          </p:cNvPr>
          <p:cNvSpPr txBox="1"/>
          <p:nvPr/>
        </p:nvSpPr>
        <p:spPr>
          <a:xfrm>
            <a:off x="4072582" y="520700"/>
            <a:ext cx="33188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</a:t>
            </a:r>
            <a:r>
              <a:rPr lang="en-US" altLang="ko-KR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5000" b="0" i="0" u="none" strike="noStrike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탐색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EEA173-7377-6DD7-AEF9-5558054F37EB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F44D52-424C-26A9-D3ED-D5AF59D4E9E0}"/>
              </a:ext>
            </a:extLst>
          </p:cNvPr>
          <p:cNvCxnSpPr>
            <a:cxnSpLocks/>
          </p:cNvCxnSpPr>
          <p:nvPr/>
        </p:nvCxnSpPr>
        <p:spPr>
          <a:xfrm>
            <a:off x="7172035" y="512684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8C4814-0C9A-901E-5ED4-86E8D2E04BD3}"/>
              </a:ext>
            </a:extLst>
          </p:cNvPr>
          <p:cNvSpPr/>
          <p:nvPr/>
        </p:nvSpPr>
        <p:spPr>
          <a:xfrm>
            <a:off x="295276" y="2047825"/>
            <a:ext cx="17647700" cy="7848646"/>
          </a:xfrm>
          <a:prstGeom prst="roundRect">
            <a:avLst>
              <a:gd name="adj" fmla="val 21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33552-169B-833B-FA6B-7CE01128FC17}"/>
              </a:ext>
            </a:extLst>
          </p:cNvPr>
          <p:cNvSpPr txBox="1"/>
          <p:nvPr/>
        </p:nvSpPr>
        <p:spPr>
          <a:xfrm>
            <a:off x="7324433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Kaggle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에서 제공된 데이터 종류와 형태에 대한 설명입니다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242D72-67CE-43BA-07F3-8F894016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7958636"/>
            <a:ext cx="12761354" cy="166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84E348-87C1-5528-0ED8-2BF36A70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16"/>
          <a:stretch/>
        </p:blipFill>
        <p:spPr>
          <a:xfrm>
            <a:off x="978681" y="7962213"/>
            <a:ext cx="2035348" cy="1653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3A997A-D4A6-CF7A-A844-197349E5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040"/>
          <a:stretch/>
        </p:blipFill>
        <p:spPr>
          <a:xfrm>
            <a:off x="978681" y="5713328"/>
            <a:ext cx="2018309" cy="1685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871CE9C-A759-0292-A015-70421E8E7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458792"/>
            <a:ext cx="10744914" cy="1664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F944CC-144C-9B53-C2B7-10A871427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5725086"/>
            <a:ext cx="12769194" cy="1661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9F6C07D-C4E4-8AFC-78B9-58D0CE19AD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310"/>
          <a:stretch/>
        </p:blipFill>
        <p:spPr>
          <a:xfrm>
            <a:off x="978681" y="3458792"/>
            <a:ext cx="2078134" cy="1693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shade val="15000"/>
              </a:schemeClr>
            </a:solidFill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F1B244B-93D1-CAC3-C96A-9F732B52E1E5}"/>
              </a:ext>
            </a:extLst>
          </p:cNvPr>
          <p:cNvSpPr txBox="1"/>
          <p:nvPr/>
        </p:nvSpPr>
        <p:spPr>
          <a:xfrm>
            <a:off x="1316340" y="3096762"/>
            <a:ext cx="1402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transcation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5BC2-2AB4-5CF8-46C8-3B6FEA085AC6}"/>
              </a:ext>
            </a:extLst>
          </p:cNvPr>
          <p:cNvSpPr txBox="1"/>
          <p:nvPr/>
        </p:nvSpPr>
        <p:spPr>
          <a:xfrm>
            <a:off x="4191000" y="5355646"/>
            <a:ext cx="778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train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91D23-CE53-2D68-3F87-4CC1D7F7F4A4}"/>
              </a:ext>
            </a:extLst>
          </p:cNvPr>
          <p:cNvSpPr txBox="1"/>
          <p:nvPr/>
        </p:nvSpPr>
        <p:spPr>
          <a:xfrm>
            <a:off x="4189071" y="3096762"/>
            <a:ext cx="1968897" cy="371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test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83A74B-9D61-BCBF-ADC0-CFB725A04E45}"/>
              </a:ext>
            </a:extLst>
          </p:cNvPr>
          <p:cNvSpPr txBox="1"/>
          <p:nvPr/>
        </p:nvSpPr>
        <p:spPr>
          <a:xfrm>
            <a:off x="1553025" y="5355646"/>
            <a:ext cx="8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stores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1C99A9-0FFA-7133-F273-30325E2FAF6A}"/>
              </a:ext>
            </a:extLst>
          </p:cNvPr>
          <p:cNvSpPr txBox="1"/>
          <p:nvPr/>
        </p:nvSpPr>
        <p:spPr>
          <a:xfrm>
            <a:off x="1780040" y="7634348"/>
            <a:ext cx="52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oil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8A4F6C-D2FF-E2C4-51D2-869359F97B53}"/>
              </a:ext>
            </a:extLst>
          </p:cNvPr>
          <p:cNvSpPr txBox="1"/>
          <p:nvPr/>
        </p:nvSpPr>
        <p:spPr>
          <a:xfrm>
            <a:off x="4191000" y="7592881"/>
            <a:ext cx="195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holiday_events</a:t>
            </a:r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054" name="Picture 6" descr="캐글 - 나무위키">
            <a:extLst>
              <a:ext uri="{FF2B5EF4-FFF2-40B4-BE49-F238E27FC236}">
                <a16:creationId xmlns:a16="http://schemas.microsoft.com/office/drawing/2014/main" id="{393DEF0E-F555-2B49-7E24-70D9378C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2" y="294692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4F747-7DA2-BA53-9352-52868B324AD5}"/>
              </a:ext>
            </a:extLst>
          </p:cNvPr>
          <p:cNvSpPr txBox="1"/>
          <p:nvPr/>
        </p:nvSpPr>
        <p:spPr>
          <a:xfrm>
            <a:off x="1082320" y="2282537"/>
            <a:ext cx="17779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000" b="1" dirty="0">
                <a:latin typeface="Pretendard SemiBold" panose="020B0600000101010101" charset="-127"/>
                <a:ea typeface="Pretendard SemiBold" panose="020B0600000101010101" charset="-127"/>
              </a:rPr>
              <a:t>참고 문구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AEE8FC-3B45-35C2-37CC-C548ACBCDEAA}"/>
              </a:ext>
            </a:extLst>
          </p:cNvPr>
          <p:cNvCxnSpPr>
            <a:cxnSpLocks/>
          </p:cNvCxnSpPr>
          <p:nvPr/>
        </p:nvCxnSpPr>
        <p:spPr>
          <a:xfrm>
            <a:off x="1066800" y="2324100"/>
            <a:ext cx="0" cy="447831"/>
          </a:xfrm>
          <a:prstGeom prst="line">
            <a:avLst/>
          </a:prstGeom>
          <a:ln w="698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99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A94AF-AAF1-BB7A-E1CA-572B3A5A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5C30A8C1-F08B-B42F-D328-791C969C2773}"/>
              </a:ext>
            </a:extLst>
          </p:cNvPr>
          <p:cNvSpPr txBox="1"/>
          <p:nvPr/>
        </p:nvSpPr>
        <p:spPr>
          <a:xfrm>
            <a:off x="6401930" y="4726074"/>
            <a:ext cx="3689015" cy="703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진행</a:t>
            </a:r>
            <a:endParaRPr lang="ko-KR" sz="36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C08B22-9B89-E900-989B-A3FF0A41FCB6}"/>
              </a:ext>
            </a:extLst>
          </p:cNvPr>
          <p:cNvCxnSpPr>
            <a:cxnSpLocks/>
          </p:cNvCxnSpPr>
          <p:nvPr/>
        </p:nvCxnSpPr>
        <p:spPr>
          <a:xfrm flipH="1">
            <a:off x="9029700" y="4610100"/>
            <a:ext cx="381000" cy="1066800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9CD542-1317-A560-72E2-DB12C1D25FFB}"/>
              </a:ext>
            </a:extLst>
          </p:cNvPr>
          <p:cNvSpPr/>
          <p:nvPr/>
        </p:nvSpPr>
        <p:spPr>
          <a:xfrm>
            <a:off x="0" y="723900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DE1EE6-F4BE-3650-4ED2-95D340CCD233}"/>
              </a:ext>
            </a:extLst>
          </p:cNvPr>
          <p:cNvSpPr/>
          <p:nvPr/>
        </p:nvSpPr>
        <p:spPr>
          <a:xfrm>
            <a:off x="0" y="9335021"/>
            <a:ext cx="18288000" cy="228078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1F4F6F-FD3B-4619-76EB-FC3D1F182593}"/>
              </a:ext>
            </a:extLst>
          </p:cNvPr>
          <p:cNvSpPr txBox="1"/>
          <p:nvPr/>
        </p:nvSpPr>
        <p:spPr>
          <a:xfrm>
            <a:off x="10052845" y="4604918"/>
            <a:ext cx="3689015" cy="10771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분석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시계열 분석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생성</a:t>
            </a: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00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01D4-CECC-BD79-A7D9-7821D8EA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C444FF-9451-C403-88C0-1BD5F9B701B6}"/>
              </a:ext>
            </a:extLst>
          </p:cNvPr>
          <p:cNvSpPr/>
          <p:nvPr/>
        </p:nvSpPr>
        <p:spPr>
          <a:xfrm>
            <a:off x="0" y="1776150"/>
            <a:ext cx="18288000" cy="85186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FC06BD8A-C348-02AA-3926-E53A024FC4AA}"/>
              </a:ext>
            </a:extLst>
          </p:cNvPr>
          <p:cNvSpPr txBox="1"/>
          <p:nvPr/>
        </p:nvSpPr>
        <p:spPr>
          <a:xfrm>
            <a:off x="643579" y="520700"/>
            <a:ext cx="4199237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0369A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분석</a:t>
            </a:r>
            <a:endParaRPr lang="ko-KR" sz="5000" b="0" i="0" u="none" strike="noStrike" dirty="0">
              <a:solidFill>
                <a:srgbClr val="0369A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BE26E2E-B21F-3BB6-4609-92FD0B05FAE0}"/>
              </a:ext>
            </a:extLst>
          </p:cNvPr>
          <p:cNvCxnSpPr>
            <a:cxnSpLocks/>
          </p:cNvCxnSpPr>
          <p:nvPr/>
        </p:nvCxnSpPr>
        <p:spPr>
          <a:xfrm>
            <a:off x="3810000" y="504669"/>
            <a:ext cx="0" cy="905031"/>
          </a:xfrm>
          <a:prstGeom prst="line">
            <a:avLst/>
          </a:prstGeom>
          <a:ln w="476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>
            <a:extLst>
              <a:ext uri="{FF2B5EF4-FFF2-40B4-BE49-F238E27FC236}">
                <a16:creationId xmlns:a16="http://schemas.microsoft.com/office/drawing/2014/main" id="{91898135-A352-1356-8F2F-79246FE97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677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7E335B-452D-D7FD-2FCB-034A16B10904}"/>
              </a:ext>
            </a:extLst>
          </p:cNvPr>
          <p:cNvSpPr/>
          <p:nvPr/>
        </p:nvSpPr>
        <p:spPr>
          <a:xfrm>
            <a:off x="0" y="1681375"/>
            <a:ext cx="18288000" cy="94775"/>
          </a:xfrm>
          <a:prstGeom prst="rect">
            <a:avLst/>
          </a:prstGeom>
          <a:gradFill>
            <a:gsLst>
              <a:gs pos="0">
                <a:srgbClr val="FFEE89"/>
              </a:gs>
              <a:gs pos="50000">
                <a:srgbClr val="A3CDFF"/>
              </a:gs>
              <a:gs pos="100000">
                <a:srgbClr val="FABCB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61B83-8FAC-B3C0-6C48-E9793D8AA2D7}"/>
              </a:ext>
            </a:extLst>
          </p:cNvPr>
          <p:cNvSpPr txBox="1"/>
          <p:nvPr/>
        </p:nvSpPr>
        <p:spPr>
          <a:xfrm>
            <a:off x="1038225" y="1870925"/>
            <a:ext cx="686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ko-KR" altLang="en-US" b="1" dirty="0"/>
              <a:t>지진 전후 비교 </a:t>
            </a:r>
            <a:r>
              <a:rPr lang="en-US" altLang="ko-KR" b="1" dirty="0"/>
              <a:t> </a:t>
            </a:r>
            <a:r>
              <a:rPr lang="ko-KR" altLang="en-US" sz="1600" dirty="0"/>
              <a:t>지진 발생 </a:t>
            </a:r>
            <a:r>
              <a:rPr lang="en-US" altLang="ko-KR" sz="1600" dirty="0"/>
              <a:t>: 2016</a:t>
            </a:r>
            <a:r>
              <a:rPr lang="ko-KR" altLang="en-US" sz="1600" dirty="0"/>
              <a:t>년 </a:t>
            </a:r>
            <a:r>
              <a:rPr lang="en-US" altLang="ko-KR" sz="1600" dirty="0"/>
              <a:t>4</a:t>
            </a:r>
            <a:r>
              <a:rPr lang="ko-KR" altLang="en-US" sz="1600" dirty="0"/>
              <a:t>월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6EFDB-540D-ADEC-4C59-1E8CA9D037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98737"/>
            <a:ext cx="4367918" cy="28565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667AC8-4DD4-549B-52B0-F4DEE4B64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659" y="3298736"/>
            <a:ext cx="4366600" cy="28565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643108D-6720-ACEB-56F2-2729303D0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16" y="6337498"/>
            <a:ext cx="4367918" cy="28565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EEB9196-BB60-FAF2-D847-494CD7420D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7" y="3627683"/>
            <a:ext cx="7539261" cy="43230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7C0EE8-0E36-B28B-3478-908480D8ABF7}"/>
              </a:ext>
            </a:extLst>
          </p:cNvPr>
          <p:cNvSpPr txBox="1"/>
          <p:nvPr/>
        </p:nvSpPr>
        <p:spPr>
          <a:xfrm>
            <a:off x="3869530" y="1040368"/>
            <a:ext cx="1349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제공된 데이터들을 분석한 결과입니다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4774B-B233-D6E6-B316-93F4D6B1CB7E}"/>
              </a:ext>
            </a:extLst>
          </p:cNvPr>
          <p:cNvSpPr txBox="1"/>
          <p:nvPr/>
        </p:nvSpPr>
        <p:spPr>
          <a:xfrm>
            <a:off x="2716344" y="2827463"/>
            <a:ext cx="3608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>
                <a:latin typeface="Pretendard SemiBold" panose="020B0600000101010101" charset="-127"/>
                <a:ea typeface="Pretendard SemiBold" panose="020B0600000101010101" charset="-127"/>
              </a:rPr>
              <a:t>[2013 ~ 2017] </a:t>
            </a:r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기간 전체 비교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49BD5E-DFB1-8318-E9C2-846E543C4E8A}"/>
              </a:ext>
            </a:extLst>
          </p:cNvPr>
          <p:cNvSpPr txBox="1"/>
          <p:nvPr/>
        </p:nvSpPr>
        <p:spPr>
          <a:xfrm>
            <a:off x="11636815" y="2827463"/>
            <a:ext cx="4352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Pretendard Regular" panose="020B0600000101010101" charset="-127"/>
                <a:ea typeface="Pretendard Regular" panose="020B0600000101010101" charset="-127"/>
              </a:defRPr>
            </a:lvl1pPr>
          </a:lstStyle>
          <a:p>
            <a:r>
              <a:rPr lang="en-US" altLang="ko-KR" dirty="0">
                <a:latin typeface="Pretendard SemiBold" panose="020B0600000101010101" charset="-127"/>
                <a:ea typeface="Pretendard SemiBold" panose="020B0600000101010101" charset="-127"/>
              </a:rPr>
              <a:t>[2015 / 2016 /2017] </a:t>
            </a:r>
            <a:r>
              <a:rPr lang="ko-KR" altLang="en-US" dirty="0">
                <a:latin typeface="Pretendard SemiBold" panose="020B0600000101010101" charset="-127"/>
                <a:ea typeface="Pretendard SemiBold" panose="020B0600000101010101" charset="-127"/>
              </a:rPr>
              <a:t>년도별 비교</a:t>
            </a:r>
          </a:p>
        </p:txBody>
      </p:sp>
    </p:spTree>
    <p:extLst>
      <p:ext uri="{BB962C8B-B14F-4D97-AF65-F5344CB8AC3E}">
        <p14:creationId xmlns:p14="http://schemas.microsoft.com/office/powerpoint/2010/main" val="170532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Microsoft Office PowerPoint</Application>
  <PresentationFormat>사용자 지정</PresentationFormat>
  <Paragraphs>461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Pretendard Regular</vt:lpstr>
      <vt:lpstr>Calibri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MOON HYE-RIN</dc:creator>
  <cp:lastModifiedBy>승원 이</cp:lastModifiedBy>
  <cp:revision>138</cp:revision>
  <dcterms:created xsi:type="dcterms:W3CDTF">2006-08-16T00:00:00Z</dcterms:created>
  <dcterms:modified xsi:type="dcterms:W3CDTF">2024-10-23T04:46:24Z</dcterms:modified>
</cp:coreProperties>
</file>